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5" r:id="rId1"/>
  </p:sldMasterIdLst>
  <p:notesMasterIdLst>
    <p:notesMasterId r:id="rId16"/>
  </p:notesMasterIdLst>
  <p:sldIdLst>
    <p:sldId id="389" r:id="rId2"/>
    <p:sldId id="288" r:id="rId3"/>
    <p:sldId id="354" r:id="rId4"/>
    <p:sldId id="358" r:id="rId5"/>
    <p:sldId id="446" r:id="rId6"/>
    <p:sldId id="425" r:id="rId7"/>
    <p:sldId id="435" r:id="rId8"/>
    <p:sldId id="443" r:id="rId9"/>
    <p:sldId id="447" r:id="rId10"/>
    <p:sldId id="448" r:id="rId11"/>
    <p:sldId id="444" r:id="rId12"/>
    <p:sldId id="437" r:id="rId13"/>
    <p:sldId id="441" r:id="rId14"/>
    <p:sldId id="445" r:id="rId15"/>
  </p:sldIdLst>
  <p:sldSz cx="9144000" cy="6858000" type="letter"/>
  <p:notesSz cx="6797675" cy="9926638"/>
  <p:defaultTextStyle>
    <a:defPPr>
      <a:defRPr lang="en-US"/>
    </a:defPPr>
    <a:lvl1pPr algn="l" rtl="0" fontAlgn="base" latinLnBrk="1">
      <a:spcBef>
        <a:spcPct val="0"/>
      </a:spcBef>
      <a:spcAft>
        <a:spcPct val="0"/>
      </a:spcAft>
      <a:defRPr sz="900" b="1" kern="1200">
        <a:solidFill>
          <a:schemeClr val="tx1"/>
        </a:solidFill>
        <a:latin typeface="Arial" pitchFamily="34" charset="0"/>
        <a:ea typeface="돋움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sz="900" b="1" kern="1200">
        <a:solidFill>
          <a:schemeClr val="tx1"/>
        </a:solidFill>
        <a:latin typeface="Arial" pitchFamily="34" charset="0"/>
        <a:ea typeface="돋움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sz="900" b="1" kern="1200">
        <a:solidFill>
          <a:schemeClr val="tx1"/>
        </a:solidFill>
        <a:latin typeface="Arial" pitchFamily="34" charset="0"/>
        <a:ea typeface="돋움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sz="900" b="1" kern="1200">
        <a:solidFill>
          <a:schemeClr val="tx1"/>
        </a:solidFill>
        <a:latin typeface="Arial" pitchFamily="34" charset="0"/>
        <a:ea typeface="돋움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sz="900" b="1" kern="1200">
        <a:solidFill>
          <a:schemeClr val="tx1"/>
        </a:solidFill>
        <a:latin typeface="Arial" pitchFamily="34" charset="0"/>
        <a:ea typeface="돋움" pitchFamily="50" charset="-127"/>
        <a:cs typeface="+mn-cs"/>
      </a:defRPr>
    </a:lvl5pPr>
    <a:lvl6pPr marL="2286000" algn="l" defTabSz="914400" rtl="0" eaLnBrk="1" latinLnBrk="1" hangingPunct="1">
      <a:defRPr sz="900" b="1" kern="1200">
        <a:solidFill>
          <a:schemeClr val="tx1"/>
        </a:solidFill>
        <a:latin typeface="Arial" pitchFamily="34" charset="0"/>
        <a:ea typeface="돋움" pitchFamily="50" charset="-127"/>
        <a:cs typeface="+mn-cs"/>
      </a:defRPr>
    </a:lvl6pPr>
    <a:lvl7pPr marL="2743200" algn="l" defTabSz="914400" rtl="0" eaLnBrk="1" latinLnBrk="1" hangingPunct="1">
      <a:defRPr sz="900" b="1" kern="1200">
        <a:solidFill>
          <a:schemeClr val="tx1"/>
        </a:solidFill>
        <a:latin typeface="Arial" pitchFamily="34" charset="0"/>
        <a:ea typeface="돋움" pitchFamily="50" charset="-127"/>
        <a:cs typeface="+mn-cs"/>
      </a:defRPr>
    </a:lvl7pPr>
    <a:lvl8pPr marL="3200400" algn="l" defTabSz="914400" rtl="0" eaLnBrk="1" latinLnBrk="1" hangingPunct="1">
      <a:defRPr sz="900" b="1" kern="1200">
        <a:solidFill>
          <a:schemeClr val="tx1"/>
        </a:solidFill>
        <a:latin typeface="Arial" pitchFamily="34" charset="0"/>
        <a:ea typeface="돋움" pitchFamily="50" charset="-127"/>
        <a:cs typeface="+mn-cs"/>
      </a:defRPr>
    </a:lvl8pPr>
    <a:lvl9pPr marL="3657600" algn="l" defTabSz="914400" rtl="0" eaLnBrk="1" latinLnBrk="1" hangingPunct="1">
      <a:defRPr sz="900" b="1" kern="1200">
        <a:solidFill>
          <a:schemeClr val="tx1"/>
        </a:solidFill>
        <a:latin typeface="Arial" pitchFamily="34" charset="0"/>
        <a:ea typeface="돋움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4576"/>
    <a:srgbClr val="BAD6FC"/>
    <a:srgbClr val="FFFFFF"/>
    <a:srgbClr val="C0C0C0"/>
    <a:srgbClr val="FF3300"/>
    <a:srgbClr val="003399"/>
    <a:srgbClr val="666699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64" autoAdjust="0"/>
    <p:restoredTop sz="99700" autoAdjust="0"/>
  </p:normalViewPr>
  <p:slideViewPr>
    <p:cSldViewPr>
      <p:cViewPr varScale="1">
        <p:scale>
          <a:sx n="114" d="100"/>
          <a:sy n="114" d="100"/>
        </p:scale>
        <p:origin x="98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image" Target="../media/image9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3915099291833803"/>
          <c:y val="1.8750032483563318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7424106013482342E-2"/>
          <c:y val="0.17255547994667261"/>
          <c:w val="0.89241473169647811"/>
          <c:h val="0.630072700255527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매출액 추이도</c:v>
                </c:pt>
              </c:strCache>
            </c:strRef>
          </c:tx>
          <c:spPr>
            <a:ln>
              <a:headEnd type="oval" w="sm" len="sm"/>
              <a:tailEnd type="triangle" w="lg" len="lg"/>
            </a:ln>
            <a:effectLst>
              <a:outerShdw blurRad="50800" dist="50800" dir="5400000" algn="ctr" rotWithShape="0">
                <a:srgbClr val="FF0000"/>
              </a:outerShdw>
            </a:effectLst>
          </c:spPr>
          <c:marker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effectLst>
                <a:outerShdw blurRad="50800" dist="50800" dir="5400000" algn="ctr" rotWithShape="0">
                  <a:srgbClr val="FF0000"/>
                </a:outerShdw>
              </a:effectLst>
            </c:spPr>
          </c:marker>
          <c:cat>
            <c:strRef>
              <c:f>Sheet1!$A$2:$A$5</c:f>
              <c:strCache>
                <c:ptCount val="4"/>
                <c:pt idx="0">
                  <c:v>17년</c:v>
                </c:pt>
                <c:pt idx="1">
                  <c:v>18년</c:v>
                </c:pt>
                <c:pt idx="2">
                  <c:v>19년</c:v>
                </c:pt>
                <c:pt idx="3">
                  <c:v>20년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26</c:v>
                </c:pt>
                <c:pt idx="1">
                  <c:v>28</c:v>
                </c:pt>
                <c:pt idx="2">
                  <c:v>20</c:v>
                </c:pt>
                <c:pt idx="3">
                  <c:v>40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4420-4F46-BF9F-91BE525649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2495616"/>
        <c:axId val="53222144"/>
      </c:lineChart>
      <c:catAx>
        <c:axId val="112495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3222144"/>
        <c:crosses val="autoZero"/>
        <c:auto val="1"/>
        <c:lblAlgn val="ctr"/>
        <c:lblOffset val="100"/>
        <c:noMultiLvlLbl val="0"/>
      </c:catAx>
      <c:valAx>
        <c:axId val="532221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>
            <a:headEnd type="oval" w="sm" len="sm"/>
            <a:tailEnd type="triangle" w="lg" len="lg"/>
          </a:ln>
        </c:spPr>
        <c:crossAx val="112495616"/>
        <c:crosses val="autoZero"/>
        <c:crossBetween val="between"/>
      </c:valAx>
      <c:spPr>
        <a:noFill/>
        <a:ln w="25392">
          <a:noFill/>
        </a:ln>
      </c:spPr>
    </c:plotArea>
    <c:plotVisOnly val="1"/>
    <c:dispBlanksAs val="gap"/>
    <c:showDLblsOverMax val="0"/>
  </c:chart>
  <c:txPr>
    <a:bodyPr/>
    <a:lstStyle/>
    <a:p>
      <a:pPr>
        <a:defRPr sz="1795"/>
      </a:pPr>
      <a:endParaRPr lang="ko-KR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7233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59" tIns="47080" rIns="94159" bIns="47080" numCol="1" anchor="t" anchorCtr="0" compatLnSpc="1">
            <a:prstTxWarp prst="textNoShape">
              <a:avLst/>
            </a:prstTxWarp>
          </a:bodyPr>
          <a:lstStyle>
            <a:lvl1pPr algn="l" latinLnBrk="0">
              <a:defRPr sz="1200" b="0">
                <a:ea typeface="Gulim" pitchFamily="50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871" y="0"/>
            <a:ext cx="2947233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59" tIns="47080" rIns="94159" bIns="47080" numCol="1" anchor="t" anchorCtr="0" compatLnSpc="1">
            <a:prstTxWarp prst="textNoShape">
              <a:avLst/>
            </a:prstTxWarp>
          </a:bodyPr>
          <a:lstStyle>
            <a:lvl1pPr algn="r" latinLnBrk="0">
              <a:defRPr sz="1200" b="0">
                <a:ea typeface="Gulim" pitchFamily="50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4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59" tIns="47080" rIns="94159" bIns="470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583"/>
            <a:ext cx="2947233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59" tIns="47080" rIns="94159" bIns="47080" numCol="1" anchor="b" anchorCtr="0" compatLnSpc="1">
            <a:prstTxWarp prst="textNoShape">
              <a:avLst/>
            </a:prstTxWarp>
          </a:bodyPr>
          <a:lstStyle>
            <a:lvl1pPr algn="l" latinLnBrk="0">
              <a:defRPr sz="1200" b="0">
                <a:ea typeface="Gulim" pitchFamily="50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9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871" y="9428583"/>
            <a:ext cx="2947233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59" tIns="47080" rIns="94159" bIns="47080" numCol="1" anchor="b" anchorCtr="0" compatLnSpc="1">
            <a:prstTxWarp prst="textNoShape">
              <a:avLst/>
            </a:prstTxWarp>
          </a:bodyPr>
          <a:lstStyle>
            <a:lvl1pPr algn="r" latinLnBrk="0">
              <a:defRPr sz="1200" b="0">
                <a:ea typeface="Gulim" pitchFamily="50" charset="-127"/>
                <a:cs typeface="+mn-cs"/>
              </a:defRPr>
            </a:lvl1pPr>
          </a:lstStyle>
          <a:p>
            <a:pPr>
              <a:defRPr/>
            </a:pPr>
            <a:fld id="{590F1138-BA2D-4774-80BD-30449BDF9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772355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BB4128C-EDD6-41C8-889E-5E7324591B29}" type="slidenum">
              <a:rPr lang="ko-KR" altLang="en-US" smtClean="0">
                <a:ea typeface="굴림" pitchFamily="50" charset="-127"/>
              </a:rPr>
              <a:pPr>
                <a:defRPr/>
              </a:pPr>
              <a:t>1</a:t>
            </a:fld>
            <a:endParaRPr lang="en-US" altLang="ko-KR">
              <a:ea typeface="굴림" pitchFamily="50" charset="-127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en-US">
              <a:latin typeface="Arial" pitchFamily="34" charset="0"/>
              <a:ea typeface="굴림" pitchFamily="50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>
              <a:latin typeface="Arial" pitchFamily="34" charset="0"/>
              <a:ea typeface="굴림" pitchFamily="50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>
              <a:latin typeface="Arial" pitchFamily="34" charset="0"/>
              <a:ea typeface="굴림" pitchFamily="50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>
              <a:latin typeface="Arial" pitchFamily="34" charset="0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5857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>
              <a:latin typeface="Arial" pitchFamily="34" charset="0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0999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>
              <a:latin typeface="Arial" pitchFamily="34" charset="0"/>
              <a:ea typeface="굴림" pitchFamily="50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>
              <a:latin typeface="Arial" pitchFamily="34" charset="0"/>
              <a:ea typeface="굴림" pitchFamily="50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>
              <a:latin typeface="Arial" pitchFamily="34" charset="0"/>
              <a:ea typeface="굴림" pitchFamily="50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각 삼각형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grpSp>
        <p:nvGrpSpPr>
          <p:cNvPr id="2" name="그룹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자유형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자유형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자유형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6/15/2020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pic>
        <p:nvPicPr>
          <p:cNvPr id="13" name="Picture 11" descr="lgcns제안서 메인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6/15/2020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6/15/2020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7" name="갈매기형 수장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갈매기형 수장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6/15/2020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6/15/2020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6/15/2020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6/15/2020</a:t>
            </a:fld>
            <a:endParaRPr 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6/15/2020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ko-KR" altLang="en-US"/>
              <a:t>그림을 추가하려면 아이콘을 클릭하십시오</a:t>
            </a:r>
            <a:endParaRPr kumimoji="0"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6/15/2020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자유형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직각 삼각형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직선 연결선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갈매기형 수장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갈매기형 수장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6/15/2020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6/15/2020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자유형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자유형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직각 삼각형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직선 연결선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6/15/2020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txStyles>
    <p:titleStyle>
      <a:lvl1pPr algn="l" rtl="0" eaLnBrk="1" latinLnBrk="1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1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1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1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2"/>
          <p:cNvSpPr>
            <a:spLocks noChangeArrowheads="1"/>
          </p:cNvSpPr>
          <p:nvPr/>
        </p:nvSpPr>
        <p:spPr bwMode="auto">
          <a:xfrm>
            <a:off x="6545263" y="6302375"/>
            <a:ext cx="2370137" cy="174625"/>
          </a:xfrm>
          <a:prstGeom prst="rect">
            <a:avLst/>
          </a:prstGeom>
          <a:solidFill>
            <a:schemeClr val="bg1"/>
          </a:solidFill>
          <a:ln w="3175" algn="ctr">
            <a:solidFill>
              <a:srgbClr val="FFFFFF">
                <a:alpha val="0"/>
              </a:srgbClr>
            </a:solidFill>
            <a:round/>
            <a:headEnd/>
            <a:tailEnd/>
          </a:ln>
        </p:spPr>
        <p:txBody>
          <a:bodyPr/>
          <a:lstStyle/>
          <a:p>
            <a:pPr algn="ctr" latinLnBrk="0"/>
            <a:endParaRPr lang="ko-KR" altLang="ko-KR" sz="1800" dirty="0"/>
          </a:p>
        </p:txBody>
      </p:sp>
      <p:sp>
        <p:nvSpPr>
          <p:cNvPr id="5124" name="TextBox 12"/>
          <p:cNvSpPr txBox="1">
            <a:spLocks noChangeArrowheads="1"/>
          </p:cNvSpPr>
          <p:nvPr/>
        </p:nvSpPr>
        <p:spPr bwMode="auto">
          <a:xfrm>
            <a:off x="76200" y="6305550"/>
            <a:ext cx="3733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dirty="0">
                <a:solidFill>
                  <a:srgbClr val="FF0000"/>
                </a:solidFill>
              </a:rPr>
              <a:t>Quality, Delivery, Cost.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743200"/>
            <a:ext cx="5924616" cy="1648013"/>
          </a:xfrm>
          <a:prstGeom prst="rect">
            <a:avLst/>
          </a:prstGeom>
        </p:spPr>
      </p:pic>
      <p:sp>
        <p:nvSpPr>
          <p:cNvPr id="7" name="Rectangle 9"/>
          <p:cNvSpPr txBox="1">
            <a:spLocks noChangeArrowheads="1"/>
          </p:cNvSpPr>
          <p:nvPr/>
        </p:nvSpPr>
        <p:spPr>
          <a:xfrm>
            <a:off x="3124200" y="6019800"/>
            <a:ext cx="5867400" cy="747350"/>
          </a:xfrm>
          <a:prstGeom prst="rect">
            <a:avLst/>
          </a:prstGeom>
        </p:spPr>
        <p:txBody>
          <a:bodyPr vert="horz" anchor="b">
            <a:normAutofit fontScale="85000" lnSpcReduction="1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1" latinLnBrk="1" hangingPunct="1">
              <a:spcBef>
                <a:spcPct val="0"/>
              </a:spcBef>
              <a:buNone/>
              <a:defRPr kumimoji="0"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altLang="ko-KR" dirty="0">
                <a:ea typeface="굴림" pitchFamily="50" charset="-127"/>
              </a:rPr>
              <a:t>Company Introduction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4" descr="MPj04000080000[1]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676400" y="1600200"/>
            <a:ext cx="7467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0" name="AutoShape 10"/>
          <p:cNvSpPr>
            <a:spLocks noChangeArrowheads="1"/>
          </p:cNvSpPr>
          <p:nvPr/>
        </p:nvSpPr>
        <p:spPr bwMode="auto">
          <a:xfrm rot="18719903">
            <a:off x="1816894" y="1766094"/>
            <a:ext cx="3298825" cy="5942013"/>
          </a:xfrm>
          <a:prstGeom prst="curvedRightArrow">
            <a:avLst>
              <a:gd name="adj1" fmla="val 15147"/>
              <a:gd name="adj2" fmla="val 51349"/>
              <a:gd name="adj3" fmla="val 22250"/>
            </a:avLst>
          </a:prstGeom>
          <a:gradFill rotWithShape="1">
            <a:gsLst>
              <a:gs pos="0">
                <a:schemeClr val="hlink">
                  <a:alpha val="35001"/>
                </a:schemeClr>
              </a:gs>
              <a:gs pos="50000">
                <a:schemeClr val="hlink">
                  <a:gamma/>
                  <a:tint val="50980"/>
                  <a:invGamma/>
                </a:schemeClr>
              </a:gs>
              <a:gs pos="100000">
                <a:schemeClr val="hlink">
                  <a:alpha val="35001"/>
                </a:schemeClr>
              </a:gs>
            </a:gsLst>
            <a:lin ang="0" scaled="1"/>
          </a:gradFill>
          <a:ln w="19050" cap="rnd">
            <a:solidFill>
              <a:srgbClr val="969696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0">
              <a:defRPr/>
            </a:pPr>
            <a:endParaRPr lang="en-US"/>
          </a:p>
        </p:txBody>
      </p:sp>
      <p:grpSp>
        <p:nvGrpSpPr>
          <p:cNvPr id="9220" name="Group 320"/>
          <p:cNvGrpSpPr>
            <a:grpSpLocks/>
          </p:cNvGrpSpPr>
          <p:nvPr/>
        </p:nvGrpSpPr>
        <p:grpSpPr bwMode="auto">
          <a:xfrm>
            <a:off x="1294870" y="1721747"/>
            <a:ext cx="7145868" cy="4708297"/>
            <a:chOff x="886" y="1248"/>
            <a:chExt cx="4826" cy="2735"/>
          </a:xfrm>
        </p:grpSpPr>
        <p:sp>
          <p:nvSpPr>
            <p:cNvPr id="9224" name="Text Box 6"/>
            <p:cNvSpPr txBox="1">
              <a:spLocks noChangeArrowheads="1"/>
            </p:cNvSpPr>
            <p:nvPr/>
          </p:nvSpPr>
          <p:spPr bwMode="auto">
            <a:xfrm>
              <a:off x="886" y="1248"/>
              <a:ext cx="938" cy="2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kumimoji="1" lang="en-US" altLang="ko-KR" sz="1200" dirty="0">
                  <a:solidFill>
                    <a:srgbClr val="174578"/>
                  </a:solidFill>
                </a:rPr>
                <a:t>12/07/2006</a:t>
              </a:r>
            </a:p>
            <a:p>
              <a:pPr>
                <a:lnSpc>
                  <a:spcPct val="120000"/>
                </a:lnSpc>
              </a:pPr>
              <a:r>
                <a:rPr kumimoji="1" lang="en-US" altLang="ko-KR" sz="1200" dirty="0">
                  <a:solidFill>
                    <a:srgbClr val="174578"/>
                  </a:solidFill>
                </a:rPr>
                <a:t>02/15/2007</a:t>
              </a:r>
            </a:p>
            <a:p>
              <a:pPr>
                <a:lnSpc>
                  <a:spcPct val="120000"/>
                </a:lnSpc>
              </a:pPr>
              <a:endParaRPr kumimoji="1" lang="en-US" altLang="ko-KR" sz="1200" dirty="0">
                <a:solidFill>
                  <a:srgbClr val="174578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kumimoji="1" lang="en-US" altLang="ko-KR" sz="1200" dirty="0">
                  <a:solidFill>
                    <a:srgbClr val="174578"/>
                  </a:solidFill>
                </a:rPr>
                <a:t>01/20/2011</a:t>
              </a:r>
            </a:p>
            <a:p>
              <a:pPr>
                <a:lnSpc>
                  <a:spcPct val="120000"/>
                </a:lnSpc>
              </a:pPr>
              <a:endParaRPr kumimoji="1" lang="en-US" altLang="ko-KR" sz="1200" dirty="0">
                <a:solidFill>
                  <a:srgbClr val="174578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kumimoji="1" lang="en-US" altLang="ko-KR" sz="1200" dirty="0">
                  <a:solidFill>
                    <a:srgbClr val="174578"/>
                  </a:solidFill>
                </a:rPr>
                <a:t>04/20/2012</a:t>
              </a:r>
            </a:p>
            <a:p>
              <a:pPr>
                <a:lnSpc>
                  <a:spcPct val="120000"/>
                </a:lnSpc>
              </a:pPr>
              <a:r>
                <a:rPr kumimoji="1" lang="en-US" altLang="ko-KR" sz="1200" dirty="0">
                  <a:solidFill>
                    <a:srgbClr val="174578"/>
                  </a:solidFill>
                </a:rPr>
                <a:t>11/20/2013</a:t>
              </a:r>
            </a:p>
            <a:p>
              <a:pPr latinLnBrk="0">
                <a:lnSpc>
                  <a:spcPct val="120000"/>
                </a:lnSpc>
              </a:pPr>
              <a:r>
                <a:rPr kumimoji="1" lang="en-US" altLang="ko-KR" sz="1200" dirty="0">
                  <a:solidFill>
                    <a:srgbClr val="174578"/>
                  </a:solidFill>
                  <a:ea typeface="굴림" pitchFamily="50" charset="-127"/>
                </a:rPr>
                <a:t>07/08/2014</a:t>
              </a:r>
            </a:p>
            <a:p>
              <a:pPr latinLnBrk="0">
                <a:lnSpc>
                  <a:spcPct val="120000"/>
                </a:lnSpc>
              </a:pPr>
              <a:r>
                <a:rPr kumimoji="1" lang="en-US" altLang="ko-KR" sz="1200" dirty="0">
                  <a:solidFill>
                    <a:srgbClr val="174578"/>
                  </a:solidFill>
                  <a:ea typeface="굴림" pitchFamily="50" charset="-127"/>
                </a:rPr>
                <a:t>07/12/2015</a:t>
              </a:r>
            </a:p>
            <a:p>
              <a:pPr latinLnBrk="0">
                <a:lnSpc>
                  <a:spcPct val="120000"/>
                </a:lnSpc>
              </a:pPr>
              <a:r>
                <a:rPr kumimoji="1" lang="en-US" altLang="ko-KR" sz="1200" dirty="0">
                  <a:solidFill>
                    <a:srgbClr val="174578"/>
                  </a:solidFill>
                  <a:ea typeface="굴림" pitchFamily="50" charset="-127"/>
                </a:rPr>
                <a:t>07/22/2016</a:t>
              </a:r>
            </a:p>
            <a:p>
              <a:pPr latinLnBrk="0">
                <a:lnSpc>
                  <a:spcPct val="120000"/>
                </a:lnSpc>
              </a:pPr>
              <a:r>
                <a:rPr kumimoji="1" lang="en-US" altLang="ko-KR" sz="1200" dirty="0">
                  <a:solidFill>
                    <a:srgbClr val="174578"/>
                  </a:solidFill>
                  <a:ea typeface="굴림" pitchFamily="50" charset="-127"/>
                </a:rPr>
                <a:t>04/01/2016</a:t>
              </a:r>
            </a:p>
            <a:p>
              <a:pPr latinLnBrk="0">
                <a:lnSpc>
                  <a:spcPct val="120000"/>
                </a:lnSpc>
              </a:pPr>
              <a:r>
                <a:rPr kumimoji="1" lang="en-US" altLang="ko-KR" sz="1200" dirty="0">
                  <a:solidFill>
                    <a:srgbClr val="174578"/>
                  </a:solidFill>
                  <a:ea typeface="굴림" pitchFamily="50" charset="-127"/>
                </a:rPr>
                <a:t>09/01/2016</a:t>
              </a:r>
            </a:p>
            <a:p>
              <a:pPr>
                <a:lnSpc>
                  <a:spcPct val="120000"/>
                </a:lnSpc>
              </a:pPr>
              <a:endParaRPr kumimoji="1" lang="en-US" altLang="ko-KR" sz="1200" dirty="0">
                <a:solidFill>
                  <a:srgbClr val="174578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kumimoji="1" lang="en-US" altLang="ko-KR" sz="1200" dirty="0">
                  <a:solidFill>
                    <a:srgbClr val="174578"/>
                  </a:solidFill>
                </a:rPr>
                <a:t>01/01/2017</a:t>
              </a:r>
            </a:p>
            <a:p>
              <a:pPr>
                <a:lnSpc>
                  <a:spcPct val="120000"/>
                </a:lnSpc>
              </a:pPr>
              <a:r>
                <a:rPr kumimoji="1" lang="en-US" altLang="ko-KR" sz="1200" dirty="0">
                  <a:solidFill>
                    <a:srgbClr val="174578"/>
                  </a:solidFill>
                </a:rPr>
                <a:t>11/04/2017</a:t>
              </a:r>
            </a:p>
            <a:p>
              <a:pPr>
                <a:lnSpc>
                  <a:spcPct val="120000"/>
                </a:lnSpc>
              </a:pPr>
              <a:endParaRPr kumimoji="1" lang="en-US" altLang="ko-KR" sz="1200" dirty="0">
                <a:solidFill>
                  <a:srgbClr val="174578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kumimoji="1" lang="en-US" altLang="ko-KR" sz="1200" dirty="0">
                  <a:solidFill>
                    <a:srgbClr val="174578"/>
                  </a:solidFill>
                </a:rPr>
                <a:t>01/04/2018</a:t>
              </a:r>
            </a:p>
            <a:p>
              <a:pPr>
                <a:lnSpc>
                  <a:spcPct val="120000"/>
                </a:lnSpc>
              </a:pPr>
              <a:endParaRPr kumimoji="1" lang="en-US" altLang="ko-KR" sz="1200" dirty="0">
                <a:solidFill>
                  <a:srgbClr val="174578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kumimoji="1" lang="en-US" altLang="ko-KR" sz="1200" dirty="0">
                  <a:solidFill>
                    <a:srgbClr val="174578"/>
                  </a:solidFill>
                </a:rPr>
                <a:t>25/10/2018</a:t>
              </a:r>
            </a:p>
            <a:p>
              <a:pPr>
                <a:lnSpc>
                  <a:spcPct val="120000"/>
                </a:lnSpc>
              </a:pPr>
              <a:r>
                <a:rPr kumimoji="1" lang="en-US" altLang="ko-KR" sz="1200" dirty="0">
                  <a:solidFill>
                    <a:srgbClr val="174578"/>
                  </a:solidFill>
                </a:rPr>
                <a:t> </a:t>
              </a:r>
            </a:p>
          </p:txBody>
        </p:sp>
        <p:sp>
          <p:nvSpPr>
            <p:cNvPr id="9225" name="Text Box 7"/>
            <p:cNvSpPr txBox="1">
              <a:spLocks noChangeArrowheads="1"/>
            </p:cNvSpPr>
            <p:nvPr/>
          </p:nvSpPr>
          <p:spPr bwMode="auto">
            <a:xfrm>
              <a:off x="1824" y="1248"/>
              <a:ext cx="3888" cy="2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kumimoji="1" lang="ko-KR" altLang="en-US" sz="1200" b="0" dirty="0" err="1">
                  <a:solidFill>
                    <a:srgbClr val="174578"/>
                  </a:solidFill>
                </a:rPr>
                <a:t>송우기전</a:t>
              </a:r>
              <a:r>
                <a:rPr kumimoji="1" lang="ko-KR" altLang="en-US" sz="1200" b="0" dirty="0">
                  <a:solidFill>
                    <a:srgbClr val="174578"/>
                  </a:solidFill>
                </a:rPr>
                <a:t> 설립</a:t>
              </a:r>
              <a:r>
                <a:rPr kumimoji="1" lang="en-US" altLang="ko-KR" sz="1200" b="0" dirty="0">
                  <a:solidFill>
                    <a:srgbClr val="174578"/>
                  </a:solidFill>
                </a:rPr>
                <a:t>(</a:t>
              </a:r>
              <a:r>
                <a:rPr kumimoji="1" lang="ko-KR" altLang="en-US" sz="1200" b="0" dirty="0">
                  <a:solidFill>
                    <a:srgbClr val="174578"/>
                  </a:solidFill>
                </a:rPr>
                <a:t>광주광역시 소재</a:t>
              </a:r>
              <a:r>
                <a:rPr kumimoji="1" lang="en-US" altLang="ko-KR" sz="1200" b="0" dirty="0">
                  <a:solidFill>
                    <a:srgbClr val="174578"/>
                  </a:solidFill>
                </a:rPr>
                <a:t>)</a:t>
              </a:r>
              <a:endParaRPr kumimoji="1" lang="ko-KR" altLang="en-US" sz="1200" b="0" dirty="0">
                <a:solidFill>
                  <a:srgbClr val="174578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kumimoji="1" lang="ko-KR" altLang="en-US" sz="1200" b="0" dirty="0">
                  <a:solidFill>
                    <a:srgbClr val="174578"/>
                  </a:solidFill>
                </a:rPr>
                <a:t>삼성전자 광주</a:t>
              </a:r>
              <a:r>
                <a:rPr kumimoji="1" lang="en-US" altLang="ko-KR" sz="1200" b="0" dirty="0">
                  <a:solidFill>
                    <a:srgbClr val="174578"/>
                  </a:solidFill>
                </a:rPr>
                <a:t>3</a:t>
              </a:r>
              <a:r>
                <a:rPr kumimoji="1" lang="ko-KR" altLang="en-US" sz="1200" b="0" dirty="0">
                  <a:solidFill>
                    <a:srgbClr val="174578"/>
                  </a:solidFill>
                </a:rPr>
                <a:t>공장</a:t>
              </a:r>
              <a:r>
                <a:rPr kumimoji="1" lang="en-US" altLang="ko-KR" sz="1200" b="0" dirty="0">
                  <a:solidFill>
                    <a:srgbClr val="174578"/>
                  </a:solidFill>
                </a:rPr>
                <a:t>(</a:t>
              </a:r>
              <a:r>
                <a:rPr kumimoji="1" lang="en-US" altLang="ko-KR" sz="1200" b="0" dirty="0" err="1">
                  <a:solidFill>
                    <a:srgbClr val="174578"/>
                  </a:solidFill>
                </a:rPr>
                <a:t>Compressure</a:t>
              </a:r>
              <a:r>
                <a:rPr kumimoji="1" lang="en-US" altLang="ko-KR" sz="1200" b="0" dirty="0">
                  <a:solidFill>
                    <a:srgbClr val="174578"/>
                  </a:solidFill>
                </a:rPr>
                <a:t>) </a:t>
              </a:r>
              <a:r>
                <a:rPr kumimoji="1" lang="ko-KR" altLang="en-US" sz="1200" b="0" dirty="0">
                  <a:solidFill>
                    <a:srgbClr val="174578"/>
                  </a:solidFill>
                </a:rPr>
                <a:t>등록 </a:t>
              </a:r>
            </a:p>
            <a:p>
              <a:pPr>
                <a:lnSpc>
                  <a:spcPct val="120000"/>
                </a:lnSpc>
              </a:pPr>
              <a:r>
                <a:rPr kumimoji="1" lang="en-US" altLang="ko-KR" sz="1200" b="0" dirty="0" err="1">
                  <a:solidFill>
                    <a:srgbClr val="174578"/>
                  </a:solidFill>
                </a:rPr>
                <a:t>Compressure</a:t>
              </a:r>
              <a:r>
                <a:rPr kumimoji="1" lang="en-US" altLang="ko-KR" sz="1200" b="0" dirty="0">
                  <a:solidFill>
                    <a:srgbClr val="174578"/>
                  </a:solidFill>
                </a:rPr>
                <a:t> </a:t>
              </a:r>
              <a:r>
                <a:rPr kumimoji="1" lang="ko-KR" altLang="en-US" sz="1200" b="0" dirty="0">
                  <a:solidFill>
                    <a:srgbClr val="174578"/>
                  </a:solidFill>
                </a:rPr>
                <a:t>설비 제작 납품</a:t>
              </a:r>
            </a:p>
            <a:p>
              <a:pPr>
                <a:lnSpc>
                  <a:spcPct val="120000"/>
                </a:lnSpc>
              </a:pPr>
              <a:r>
                <a:rPr kumimoji="1" lang="ko-KR" altLang="en-US" sz="1200" b="0" dirty="0">
                  <a:solidFill>
                    <a:srgbClr val="174578"/>
                  </a:solidFill>
                </a:rPr>
                <a:t>삼성전자 광주</a:t>
              </a:r>
              <a:r>
                <a:rPr kumimoji="1" lang="en-US" altLang="ko-KR" sz="1200" b="0" dirty="0">
                  <a:solidFill>
                    <a:srgbClr val="174578"/>
                  </a:solidFill>
                </a:rPr>
                <a:t>1,2 </a:t>
              </a:r>
              <a:r>
                <a:rPr kumimoji="1" lang="ko-KR" altLang="en-US" sz="1200" b="0" dirty="0">
                  <a:solidFill>
                    <a:srgbClr val="174578"/>
                  </a:solidFill>
                </a:rPr>
                <a:t>공장</a:t>
              </a:r>
              <a:r>
                <a:rPr kumimoji="1" lang="en-US" altLang="ko-KR" sz="1200" b="0" dirty="0">
                  <a:solidFill>
                    <a:srgbClr val="174578"/>
                  </a:solidFill>
                </a:rPr>
                <a:t>(</a:t>
              </a:r>
              <a:r>
                <a:rPr kumimoji="1" lang="ko-KR" altLang="en-US" sz="1200" b="0" dirty="0">
                  <a:solidFill>
                    <a:srgbClr val="174578"/>
                  </a:solidFill>
                </a:rPr>
                <a:t>생활가전</a:t>
              </a:r>
              <a:r>
                <a:rPr kumimoji="1" lang="en-US" altLang="ko-KR" sz="1200" b="0" dirty="0">
                  <a:solidFill>
                    <a:srgbClr val="174578"/>
                  </a:solidFill>
                </a:rPr>
                <a:t>) </a:t>
              </a:r>
              <a:r>
                <a:rPr kumimoji="1" lang="ko-KR" altLang="en-US" sz="1200" b="0" dirty="0">
                  <a:solidFill>
                    <a:srgbClr val="174578"/>
                  </a:solidFill>
                </a:rPr>
                <a:t>등록</a:t>
              </a:r>
              <a:r>
                <a:rPr kumimoji="1" lang="en-US" altLang="ko-KR" sz="1200" b="0" dirty="0">
                  <a:solidFill>
                    <a:srgbClr val="174578"/>
                  </a:solidFill>
                </a:rPr>
                <a:t> </a:t>
              </a:r>
              <a:endParaRPr kumimoji="1" lang="ko-KR" altLang="en-US" sz="1200" b="0" dirty="0">
                <a:solidFill>
                  <a:srgbClr val="174578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kumimoji="1" lang="ko-KR" altLang="en-US" sz="1200" b="0" dirty="0">
                  <a:solidFill>
                    <a:srgbClr val="174578"/>
                  </a:solidFill>
                </a:rPr>
                <a:t>생활가전 자동화  </a:t>
              </a:r>
              <a:r>
                <a:rPr kumimoji="1" lang="en-US" altLang="ko-KR" sz="1200" b="0" dirty="0">
                  <a:solidFill>
                    <a:srgbClr val="174578"/>
                  </a:solidFill>
                </a:rPr>
                <a:t>/ </a:t>
              </a:r>
              <a:r>
                <a:rPr kumimoji="1" lang="ko-KR" altLang="en-US" sz="1200" b="0" dirty="0">
                  <a:solidFill>
                    <a:srgbClr val="174578"/>
                  </a:solidFill>
                </a:rPr>
                <a:t>검사계측  설비 제작 납품</a:t>
              </a:r>
            </a:p>
            <a:p>
              <a:pPr>
                <a:lnSpc>
                  <a:spcPct val="120000"/>
                </a:lnSpc>
              </a:pPr>
              <a:r>
                <a:rPr kumimoji="1" lang="ko-KR" altLang="en-US" sz="1200" b="0" dirty="0">
                  <a:solidFill>
                    <a:srgbClr val="174578"/>
                  </a:solidFill>
                </a:rPr>
                <a:t>삼성전자 중국 소주법인 등록</a:t>
              </a:r>
            </a:p>
            <a:p>
              <a:pPr>
                <a:lnSpc>
                  <a:spcPct val="120000"/>
                </a:lnSpc>
              </a:pPr>
              <a:r>
                <a:rPr kumimoji="1" lang="ko-KR" altLang="en-US" sz="1200" b="0" dirty="0">
                  <a:solidFill>
                    <a:srgbClr val="174578"/>
                  </a:solidFill>
                </a:rPr>
                <a:t>삼성전자 태국법인 등록</a:t>
              </a:r>
              <a:endParaRPr kumimoji="1" lang="en-US" altLang="ko-KR" sz="1200" b="0" dirty="0">
                <a:solidFill>
                  <a:srgbClr val="174578"/>
                </a:solidFill>
              </a:endParaRPr>
            </a:p>
            <a:p>
              <a:pPr latinLnBrk="0">
                <a:lnSpc>
                  <a:spcPct val="120000"/>
                </a:lnSpc>
              </a:pPr>
              <a:r>
                <a:rPr kumimoji="1" lang="ko-KR" altLang="en-US" sz="1200" b="0" dirty="0">
                  <a:solidFill>
                    <a:srgbClr val="174578"/>
                  </a:solidFill>
                </a:rPr>
                <a:t>삼성전자 폴란드 법인 등록</a:t>
              </a:r>
            </a:p>
            <a:p>
              <a:pPr latinLnBrk="0">
                <a:lnSpc>
                  <a:spcPct val="120000"/>
                </a:lnSpc>
              </a:pPr>
              <a:r>
                <a:rPr kumimoji="1" lang="ko-KR" altLang="en-US" sz="1200" b="0" dirty="0">
                  <a:solidFill>
                    <a:srgbClr val="174578"/>
                  </a:solidFill>
                </a:rPr>
                <a:t>삼성전자 베트남 </a:t>
              </a:r>
              <a:r>
                <a:rPr kumimoji="1" lang="ko-KR" altLang="en-US" sz="1200" b="0" dirty="0" err="1">
                  <a:solidFill>
                    <a:srgbClr val="174578"/>
                  </a:solidFill>
                </a:rPr>
                <a:t>호치민</a:t>
              </a:r>
              <a:r>
                <a:rPr kumimoji="1" lang="ko-KR" altLang="en-US" sz="1200" b="0" dirty="0">
                  <a:solidFill>
                    <a:srgbClr val="174578"/>
                  </a:solidFill>
                </a:rPr>
                <a:t> 법인 등록</a:t>
              </a:r>
              <a:endParaRPr kumimoji="1" lang="en-US" altLang="ko-KR" sz="1200" b="0" dirty="0">
                <a:solidFill>
                  <a:srgbClr val="174578"/>
                </a:solidFill>
              </a:endParaRPr>
            </a:p>
            <a:p>
              <a:pPr latinLnBrk="0">
                <a:lnSpc>
                  <a:spcPct val="120000"/>
                </a:lnSpc>
              </a:pPr>
              <a:r>
                <a:rPr kumimoji="1" lang="ko-KR" altLang="en-US" sz="1200" b="0" dirty="0">
                  <a:solidFill>
                    <a:srgbClr val="174578"/>
                  </a:solidFill>
                </a:rPr>
                <a:t>삼성전자 멕시코 법인 등록</a:t>
              </a:r>
            </a:p>
            <a:p>
              <a:pPr latinLnBrk="0">
                <a:lnSpc>
                  <a:spcPct val="120000"/>
                </a:lnSpc>
              </a:pPr>
              <a:r>
                <a:rPr kumimoji="1" lang="ko-KR" altLang="en-US" sz="1200" b="0" dirty="0">
                  <a:solidFill>
                    <a:srgbClr val="174578"/>
                  </a:solidFill>
                </a:rPr>
                <a:t>울산 세종공업 등록</a:t>
              </a:r>
              <a:r>
                <a:rPr kumimoji="1" lang="en-US" altLang="ko-KR" sz="1200" b="0" dirty="0">
                  <a:solidFill>
                    <a:srgbClr val="174578"/>
                  </a:solidFill>
                </a:rPr>
                <a:t>, </a:t>
              </a:r>
              <a:r>
                <a:rPr kumimoji="1" lang="ko-KR" altLang="en-US" sz="1200" b="0" dirty="0">
                  <a:solidFill>
                    <a:srgbClr val="174578"/>
                  </a:solidFill>
                </a:rPr>
                <a:t>자동차 머플러 제조 설비 제작 납품</a:t>
              </a:r>
              <a:r>
                <a:rPr kumimoji="1" lang="en-US" altLang="ko-KR" sz="1200" b="0" dirty="0">
                  <a:solidFill>
                    <a:srgbClr val="174578"/>
                  </a:solidFill>
                </a:rPr>
                <a:t>(</a:t>
              </a:r>
              <a:r>
                <a:rPr kumimoji="1" lang="ko-KR" altLang="en-US" sz="1200" b="0" dirty="0">
                  <a:solidFill>
                    <a:srgbClr val="174578"/>
                  </a:solidFill>
                </a:rPr>
                <a:t>전기</a:t>
              </a:r>
              <a:r>
                <a:rPr kumimoji="1" lang="en-US" altLang="ko-KR" sz="1200" b="0" dirty="0">
                  <a:solidFill>
                    <a:srgbClr val="174578"/>
                  </a:solidFill>
                </a:rPr>
                <a:t>, </a:t>
              </a:r>
              <a:r>
                <a:rPr kumimoji="1" lang="ko-KR" altLang="en-US" sz="1200" b="0" dirty="0">
                  <a:solidFill>
                    <a:srgbClr val="174578"/>
                  </a:solidFill>
                </a:rPr>
                <a:t>제어파트</a:t>
              </a:r>
              <a:r>
                <a:rPr kumimoji="1" lang="en-US" altLang="ko-KR" sz="1200" b="0" dirty="0">
                  <a:solidFill>
                    <a:srgbClr val="174578"/>
                  </a:solidFill>
                </a:rPr>
                <a:t>) </a:t>
              </a:r>
              <a:endParaRPr kumimoji="1" lang="ko-KR" altLang="en-US" sz="1200" b="0" dirty="0">
                <a:solidFill>
                  <a:srgbClr val="174578"/>
                </a:solidFill>
              </a:endParaRPr>
            </a:p>
            <a:p>
              <a:pPr latinLnBrk="0">
                <a:lnSpc>
                  <a:spcPct val="120000"/>
                </a:lnSpc>
              </a:pPr>
              <a:r>
                <a:rPr kumimoji="1" lang="en-US" altLang="ko-KR" sz="1200" b="0" dirty="0" err="1">
                  <a:solidFill>
                    <a:srgbClr val="174578"/>
                  </a:solidFill>
                </a:rPr>
                <a:t>Faurecia</a:t>
              </a:r>
              <a:r>
                <a:rPr kumimoji="1" lang="en-US" altLang="ko-KR" sz="1200" b="0" dirty="0">
                  <a:solidFill>
                    <a:srgbClr val="174578"/>
                  </a:solidFill>
                </a:rPr>
                <a:t> (</a:t>
              </a:r>
              <a:r>
                <a:rPr kumimoji="1" lang="ko-KR" altLang="en-US" sz="1200" b="0" dirty="0" err="1">
                  <a:solidFill>
                    <a:srgbClr val="174578"/>
                  </a:solidFill>
                </a:rPr>
                <a:t>포렌시아</a:t>
              </a:r>
              <a:r>
                <a:rPr kumimoji="1" lang="en-US" altLang="ko-KR" sz="1200" b="0" dirty="0">
                  <a:solidFill>
                    <a:srgbClr val="174578"/>
                  </a:solidFill>
                </a:rPr>
                <a:t> </a:t>
              </a:r>
              <a:r>
                <a:rPr kumimoji="1" lang="ko-KR" altLang="en-US" sz="1200" b="0" dirty="0">
                  <a:solidFill>
                    <a:srgbClr val="174578"/>
                  </a:solidFill>
                </a:rPr>
                <a:t>미국</a:t>
              </a:r>
              <a:r>
                <a:rPr kumimoji="1" lang="en-US" altLang="ko-KR" sz="1200" b="0" dirty="0">
                  <a:solidFill>
                    <a:srgbClr val="174578"/>
                  </a:solidFill>
                </a:rPr>
                <a:t>,</a:t>
              </a:r>
              <a:r>
                <a:rPr kumimoji="1" lang="ko-KR" altLang="en-US" sz="1200" b="0" dirty="0">
                  <a:solidFill>
                    <a:srgbClr val="174578"/>
                  </a:solidFill>
                </a:rPr>
                <a:t>멕시코 공장 설비 납품</a:t>
              </a:r>
              <a:r>
                <a:rPr kumimoji="1" lang="en-US" altLang="ko-KR" sz="1200" b="0" dirty="0">
                  <a:solidFill>
                    <a:srgbClr val="174578"/>
                  </a:solidFill>
                </a:rPr>
                <a:t>)</a:t>
              </a:r>
            </a:p>
            <a:p>
              <a:pPr latinLnBrk="0">
                <a:lnSpc>
                  <a:spcPct val="120000"/>
                </a:lnSpc>
              </a:pPr>
              <a:r>
                <a:rPr kumimoji="1" lang="ko-KR" altLang="en-US" sz="1200" b="0" dirty="0">
                  <a:solidFill>
                    <a:srgbClr val="174578"/>
                  </a:solidFill>
                </a:rPr>
                <a:t>자동차 부품 제조 설비 생산 모니터링 시스템</a:t>
              </a:r>
              <a:endParaRPr kumimoji="1" lang="pt-BR" altLang="ko-KR" sz="1200" b="0" dirty="0">
                <a:solidFill>
                  <a:srgbClr val="174578"/>
                </a:solidFill>
              </a:endParaRPr>
            </a:p>
            <a:p>
              <a:pPr latinLnBrk="0">
                <a:lnSpc>
                  <a:spcPct val="120000"/>
                </a:lnSpc>
              </a:pPr>
              <a:r>
                <a:rPr kumimoji="1" lang="ko-KR" altLang="en-US" sz="1200" b="0" dirty="0">
                  <a:solidFill>
                    <a:srgbClr val="174578"/>
                  </a:solidFill>
                </a:rPr>
                <a:t>삼성디스플레이 </a:t>
              </a:r>
              <a:r>
                <a:rPr kumimoji="1" lang="en-US" altLang="ko-KR" sz="1200" b="0" dirty="0">
                  <a:solidFill>
                    <a:srgbClr val="174578"/>
                  </a:solidFill>
                </a:rPr>
                <a:t>65” </a:t>
              </a:r>
              <a:r>
                <a:rPr kumimoji="1" lang="ko-KR" altLang="en-US" sz="1200" b="0" dirty="0">
                  <a:solidFill>
                    <a:srgbClr val="174578"/>
                  </a:solidFill>
                </a:rPr>
                <a:t>패널 검사 라인 납품</a:t>
              </a:r>
              <a:r>
                <a:rPr kumimoji="1" lang="en-US" altLang="ko-KR" sz="1200" b="0" dirty="0">
                  <a:solidFill>
                    <a:srgbClr val="174578"/>
                  </a:solidFill>
                </a:rPr>
                <a:t>(</a:t>
              </a:r>
              <a:r>
                <a:rPr kumimoji="1" lang="ko-KR" altLang="en-US" sz="1200" b="0" dirty="0">
                  <a:solidFill>
                    <a:srgbClr val="174578"/>
                  </a:solidFill>
                </a:rPr>
                <a:t>베트남 하노이</a:t>
              </a:r>
              <a:r>
                <a:rPr kumimoji="1" lang="en-US" altLang="ko-KR" sz="1200" b="0" dirty="0">
                  <a:solidFill>
                    <a:srgbClr val="174578"/>
                  </a:solidFill>
                </a:rPr>
                <a:t>)</a:t>
              </a:r>
              <a:endParaRPr kumimoji="1" lang="ko-KR" altLang="en-US" sz="1200" b="0" dirty="0">
                <a:solidFill>
                  <a:srgbClr val="174578"/>
                </a:solidFill>
              </a:endParaRPr>
            </a:p>
            <a:p>
              <a:pPr latinLnBrk="0">
                <a:lnSpc>
                  <a:spcPct val="120000"/>
                </a:lnSpc>
              </a:pPr>
              <a:r>
                <a:rPr kumimoji="1" lang="ko-KR" altLang="en-US" sz="1200" b="0" dirty="0">
                  <a:solidFill>
                    <a:srgbClr val="174578"/>
                  </a:solidFill>
                </a:rPr>
                <a:t>삼성전자 미국세탁기 공장 </a:t>
              </a:r>
              <a:r>
                <a:rPr kumimoji="1" lang="en-US" altLang="ko-KR" sz="1200" b="0" dirty="0">
                  <a:solidFill>
                    <a:srgbClr val="174578"/>
                  </a:solidFill>
                </a:rPr>
                <a:t>Set-up(</a:t>
              </a:r>
              <a:r>
                <a:rPr kumimoji="1" lang="ko-KR" altLang="en-US" sz="1200" b="0" dirty="0" err="1">
                  <a:solidFill>
                    <a:srgbClr val="174578"/>
                  </a:solidFill>
                </a:rPr>
                <a:t>사우스</a:t>
              </a:r>
              <a:r>
                <a:rPr kumimoji="1" lang="ko-KR" altLang="en-US" sz="1200" b="0" dirty="0">
                  <a:solidFill>
                    <a:srgbClr val="174578"/>
                  </a:solidFill>
                </a:rPr>
                <a:t> </a:t>
              </a:r>
              <a:r>
                <a:rPr kumimoji="1" lang="ko-KR" altLang="en-US" sz="1200" b="0" dirty="0" err="1">
                  <a:solidFill>
                    <a:srgbClr val="174578"/>
                  </a:solidFill>
                </a:rPr>
                <a:t>캐롤라이나</a:t>
              </a:r>
              <a:r>
                <a:rPr kumimoji="1" lang="en-US" altLang="ko-KR" sz="1200" b="0" dirty="0">
                  <a:solidFill>
                    <a:srgbClr val="174578"/>
                  </a:solidFill>
                </a:rPr>
                <a:t>)</a:t>
              </a:r>
            </a:p>
            <a:p>
              <a:pPr latinLnBrk="0">
                <a:lnSpc>
                  <a:spcPct val="120000"/>
                </a:lnSpc>
              </a:pPr>
              <a:r>
                <a:rPr kumimoji="1" lang="en-US" altLang="ko-KR" sz="1200" b="0" dirty="0">
                  <a:solidFill>
                    <a:srgbClr val="174578"/>
                  </a:solidFill>
                </a:rPr>
                <a:t> ISO9001 / 14000 </a:t>
              </a:r>
              <a:r>
                <a:rPr kumimoji="1" lang="ko-KR" altLang="en-US" sz="1200" b="0" dirty="0">
                  <a:solidFill>
                    <a:srgbClr val="174578"/>
                  </a:solidFill>
                </a:rPr>
                <a:t>인증 획득</a:t>
              </a:r>
              <a:endParaRPr kumimoji="1" lang="en-US" altLang="ko-KR" sz="1200" b="0" dirty="0">
                <a:solidFill>
                  <a:srgbClr val="174578"/>
                </a:solidFill>
              </a:endParaRPr>
            </a:p>
            <a:p>
              <a:pPr latinLnBrk="0">
                <a:lnSpc>
                  <a:spcPct val="120000"/>
                </a:lnSpc>
              </a:pPr>
              <a:r>
                <a:rPr kumimoji="1" lang="ko-KR" altLang="en-US" sz="1200" b="0" dirty="0" err="1">
                  <a:solidFill>
                    <a:srgbClr val="174578"/>
                  </a:solidFill>
                </a:rPr>
                <a:t>송우로보텍</a:t>
              </a:r>
              <a:r>
                <a:rPr kumimoji="1" lang="ko-KR" altLang="en-US" sz="1200" b="0" dirty="0">
                  <a:solidFill>
                    <a:srgbClr val="174578"/>
                  </a:solidFill>
                </a:rPr>
                <a:t> </a:t>
              </a:r>
              <a:r>
                <a:rPr kumimoji="1" lang="en-US" altLang="ko-KR" sz="1200" b="0" dirty="0">
                  <a:solidFill>
                    <a:srgbClr val="174578"/>
                  </a:solidFill>
                </a:rPr>
                <a:t>/ </a:t>
              </a:r>
              <a:r>
                <a:rPr kumimoji="1" lang="ko-KR" altLang="en-US" sz="1200" b="0" dirty="0">
                  <a:solidFill>
                    <a:srgbClr val="174578"/>
                  </a:solidFill>
                </a:rPr>
                <a:t>부설연구소 설립</a:t>
              </a:r>
              <a:r>
                <a:rPr kumimoji="1" lang="en-US" altLang="ko-KR" sz="1200" b="0" dirty="0">
                  <a:solidFill>
                    <a:srgbClr val="174578"/>
                  </a:solidFill>
                </a:rPr>
                <a:t>(</a:t>
              </a:r>
              <a:r>
                <a:rPr kumimoji="1" lang="ko-KR" altLang="en-US" sz="1200" b="0" dirty="0">
                  <a:solidFill>
                    <a:srgbClr val="174578"/>
                  </a:solidFill>
                </a:rPr>
                <a:t>광주 나노산업단지</a:t>
              </a:r>
              <a:r>
                <a:rPr kumimoji="1" lang="en-US" altLang="ko-KR" sz="1000" b="0" dirty="0">
                  <a:solidFill>
                    <a:srgbClr val="174578"/>
                  </a:solidFill>
                </a:rPr>
                <a:t>)</a:t>
              </a:r>
            </a:p>
            <a:p>
              <a:pPr latinLnBrk="0">
                <a:lnSpc>
                  <a:spcPct val="120000"/>
                </a:lnSpc>
              </a:pPr>
              <a:endParaRPr kumimoji="1" lang="en-US" altLang="ko-KR" sz="1000" b="0" dirty="0">
                <a:solidFill>
                  <a:srgbClr val="174578"/>
                </a:solidFill>
              </a:endParaRPr>
            </a:p>
            <a:p>
              <a:pPr latinLnBrk="0">
                <a:lnSpc>
                  <a:spcPct val="120000"/>
                </a:lnSpc>
              </a:pPr>
              <a:r>
                <a:rPr kumimoji="1" lang="en-US" altLang="ko-KR" sz="1200" dirty="0">
                  <a:solidFill>
                    <a:srgbClr val="174578"/>
                  </a:solidFill>
                </a:rPr>
                <a:t>2018 </a:t>
              </a:r>
              <a:r>
                <a:rPr kumimoji="1" lang="ko-KR" altLang="en-US" sz="1200" dirty="0">
                  <a:solidFill>
                    <a:srgbClr val="174578"/>
                  </a:solidFill>
                </a:rPr>
                <a:t>광주광역시 우수중소기업인상 수상</a:t>
              </a:r>
              <a:endParaRPr kumimoji="1" lang="en-US" altLang="ko-KR" sz="1200" dirty="0">
                <a:solidFill>
                  <a:srgbClr val="174578"/>
                </a:solidFill>
              </a:endParaRPr>
            </a:p>
            <a:p>
              <a:pPr latinLnBrk="0">
                <a:lnSpc>
                  <a:spcPct val="120000"/>
                </a:lnSpc>
              </a:pPr>
              <a:r>
                <a:rPr kumimoji="1" lang="en-US" altLang="ko-KR" sz="1200" dirty="0">
                  <a:solidFill>
                    <a:srgbClr val="174578"/>
                  </a:solidFill>
                </a:rPr>
                <a:t>2018 </a:t>
              </a:r>
              <a:r>
                <a:rPr kumimoji="1" lang="ko-KR" altLang="en-US" sz="1200" dirty="0" err="1">
                  <a:solidFill>
                    <a:srgbClr val="174578"/>
                  </a:solidFill>
                </a:rPr>
                <a:t>무역의날</a:t>
              </a:r>
              <a:r>
                <a:rPr kumimoji="1" lang="ko-KR" altLang="en-US" sz="1200" dirty="0">
                  <a:solidFill>
                    <a:srgbClr val="174578"/>
                  </a:solidFill>
                </a:rPr>
                <a:t> </a:t>
              </a:r>
              <a:r>
                <a:rPr kumimoji="1" lang="en-US" altLang="ko-KR" sz="1200" dirty="0">
                  <a:solidFill>
                    <a:srgbClr val="174578"/>
                  </a:solidFill>
                </a:rPr>
                <a:t>100</a:t>
              </a:r>
              <a:r>
                <a:rPr kumimoji="1" lang="ko-KR" altLang="en-US" sz="1200" dirty="0">
                  <a:solidFill>
                    <a:srgbClr val="174578"/>
                  </a:solidFill>
                </a:rPr>
                <a:t>만불 </a:t>
              </a:r>
              <a:r>
                <a:rPr kumimoji="1" lang="ko-KR" altLang="en-US" sz="1200" dirty="0" err="1">
                  <a:solidFill>
                    <a:srgbClr val="174578"/>
                  </a:solidFill>
                </a:rPr>
                <a:t>수출탑수상</a:t>
              </a:r>
              <a:endParaRPr kumimoji="1" lang="en-US" altLang="ko-KR" sz="1200" dirty="0">
                <a:solidFill>
                  <a:srgbClr val="174578"/>
                </a:solidFill>
              </a:endParaRPr>
            </a:p>
            <a:p>
              <a:pPr latinLnBrk="0">
                <a:lnSpc>
                  <a:spcPct val="120000"/>
                </a:lnSpc>
              </a:pPr>
              <a:r>
                <a:rPr kumimoji="1" lang="en-US" altLang="ko-KR" sz="1200" dirty="0">
                  <a:solidFill>
                    <a:srgbClr val="174578"/>
                  </a:solidFill>
                </a:rPr>
                <a:t>2018 </a:t>
              </a:r>
              <a:r>
                <a:rPr kumimoji="1" lang="ko-KR" altLang="en-US" sz="1200" dirty="0" err="1">
                  <a:solidFill>
                    <a:srgbClr val="174578"/>
                  </a:solidFill>
                </a:rPr>
                <a:t>무역의날</a:t>
              </a:r>
              <a:r>
                <a:rPr kumimoji="1" lang="ko-KR" altLang="en-US" sz="1200" dirty="0">
                  <a:solidFill>
                    <a:srgbClr val="174578"/>
                  </a:solidFill>
                </a:rPr>
                <a:t> 국무총리 표창  </a:t>
              </a:r>
            </a:p>
          </p:txBody>
        </p:sp>
      </p:grpSp>
      <p:sp>
        <p:nvSpPr>
          <p:cNvPr id="103737" name="Text Box 313"/>
          <p:cNvSpPr txBox="1">
            <a:spLocks noChangeArrowheads="1"/>
          </p:cNvSpPr>
          <p:nvPr/>
        </p:nvSpPr>
        <p:spPr bwMode="auto">
          <a:xfrm>
            <a:off x="1524000" y="1258868"/>
            <a:ext cx="6019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1" lang="en-US" altLang="ko-KR" sz="1800" dirty="0">
                <a:effectLst>
                  <a:outerShdw blurRad="38100" dist="38100" dir="2700000" algn="tl">
                    <a:srgbClr val="C0C0C0"/>
                  </a:outerShdw>
                </a:effectLst>
                <a:ea typeface="Gulim" pitchFamily="50" charset="-127"/>
              </a:rPr>
              <a:t>Major Accomplishments</a:t>
            </a:r>
            <a:endParaRPr kumimoji="1" lang="ko-KR" altLang="en-US" sz="1200" dirty="0">
              <a:solidFill>
                <a:schemeClr val="accent1"/>
              </a:solidFill>
              <a:latin typeface="Trebuchet MS" pitchFamily="34" charset="0"/>
              <a:ea typeface="산돌이야기 M"/>
              <a:cs typeface="산돌이야기 M"/>
            </a:endParaRPr>
          </a:p>
        </p:txBody>
      </p:sp>
      <p:sp>
        <p:nvSpPr>
          <p:cNvPr id="9222" name="Rectangle 319"/>
          <p:cNvSpPr>
            <a:spLocks noChangeArrowheads="1"/>
          </p:cNvSpPr>
          <p:nvPr/>
        </p:nvSpPr>
        <p:spPr bwMode="auto">
          <a:xfrm>
            <a:off x="1125538" y="762000"/>
            <a:ext cx="6646862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10000"/>
              </a:lnSpc>
              <a:spcBef>
                <a:spcPct val="70000"/>
              </a:spcBef>
            </a:pPr>
            <a:r>
              <a:rPr kumimoji="1" lang="en-US" altLang="ko-KR" sz="1400" dirty="0">
                <a:solidFill>
                  <a:schemeClr val="bg1"/>
                </a:solidFill>
              </a:rPr>
              <a:t>Company History</a:t>
            </a:r>
            <a:endParaRPr kumimoji="1"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9223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i="0" dirty="0">
                <a:ea typeface="굴림" pitchFamily="50" charset="-127"/>
              </a:rPr>
              <a:t>1. Company Introduction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05" descr="j014948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4098925"/>
            <a:ext cx="2398713" cy="230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AutoShape 16"/>
          <p:cNvSpPr>
            <a:spLocks noChangeArrowheads="1"/>
          </p:cNvSpPr>
          <p:nvPr/>
        </p:nvSpPr>
        <p:spPr bwMode="auto">
          <a:xfrm>
            <a:off x="6248400" y="2971800"/>
            <a:ext cx="1676400" cy="3048000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latinLnBrk="0"/>
            <a:endParaRPr lang="ko-KR" altLang="ko-KR" dirty="0"/>
          </a:p>
        </p:txBody>
      </p:sp>
      <p:sp>
        <p:nvSpPr>
          <p:cNvPr id="10244" name="AutoShape 17"/>
          <p:cNvSpPr>
            <a:spLocks noChangeArrowheads="1"/>
          </p:cNvSpPr>
          <p:nvPr/>
        </p:nvSpPr>
        <p:spPr bwMode="auto">
          <a:xfrm>
            <a:off x="4506913" y="2971800"/>
            <a:ext cx="1665287" cy="3048000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latinLnBrk="0"/>
            <a:endParaRPr lang="ko-KR" altLang="ko-KR" dirty="0"/>
          </a:p>
        </p:txBody>
      </p:sp>
      <p:sp>
        <p:nvSpPr>
          <p:cNvPr id="10245" name="AutoShape 18"/>
          <p:cNvSpPr>
            <a:spLocks noChangeArrowheads="1"/>
          </p:cNvSpPr>
          <p:nvPr/>
        </p:nvSpPr>
        <p:spPr bwMode="auto">
          <a:xfrm>
            <a:off x="2819400" y="2971800"/>
            <a:ext cx="1616075" cy="3048000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latinLnBrk="0"/>
            <a:endParaRPr lang="ko-KR" altLang="ko-KR" dirty="0"/>
          </a:p>
        </p:txBody>
      </p:sp>
      <p:sp>
        <p:nvSpPr>
          <p:cNvPr id="10246" name="AutoShape 19"/>
          <p:cNvSpPr>
            <a:spLocks noChangeArrowheads="1"/>
          </p:cNvSpPr>
          <p:nvPr/>
        </p:nvSpPr>
        <p:spPr bwMode="auto">
          <a:xfrm>
            <a:off x="1066800" y="2971800"/>
            <a:ext cx="1676400" cy="3048000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latinLnBrk="0"/>
            <a:endParaRPr lang="ko-KR" altLang="ko-KR" dirty="0"/>
          </a:p>
        </p:txBody>
      </p:sp>
      <p:sp>
        <p:nvSpPr>
          <p:cNvPr id="53269" name="Rectangle 21"/>
          <p:cNvSpPr>
            <a:spLocks noChangeArrowheads="1"/>
          </p:cNvSpPr>
          <p:nvPr/>
        </p:nvSpPr>
        <p:spPr bwMode="gray">
          <a:xfrm rot="3419336">
            <a:off x="1539875" y="1792288"/>
            <a:ext cx="782637" cy="96678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8874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pPr algn="ctr" latinLnBrk="0">
              <a:defRPr/>
            </a:pPr>
            <a:endParaRPr lang="en-US" dirty="0"/>
          </a:p>
        </p:txBody>
      </p:sp>
      <p:grpSp>
        <p:nvGrpSpPr>
          <p:cNvPr id="10248" name="Group 22"/>
          <p:cNvGrpSpPr>
            <a:grpSpLocks/>
          </p:cNvGrpSpPr>
          <p:nvPr/>
        </p:nvGrpSpPr>
        <p:grpSpPr bwMode="auto">
          <a:xfrm>
            <a:off x="2455863" y="1997075"/>
            <a:ext cx="896937" cy="111125"/>
            <a:chOff x="2003" y="3439"/>
            <a:chExt cx="468" cy="244"/>
          </a:xfrm>
        </p:grpSpPr>
        <p:sp>
          <p:nvSpPr>
            <p:cNvPr id="10281" name="Oval 23"/>
            <p:cNvSpPr>
              <a:spLocks noChangeArrowheads="1"/>
            </p:cNvSpPr>
            <p:nvPr/>
          </p:nvSpPr>
          <p:spPr bwMode="gray">
            <a:xfrm>
              <a:off x="2003" y="3439"/>
              <a:ext cx="79" cy="242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latinLnBrk="0"/>
              <a:endParaRPr lang="ko-KR" altLang="ko-KR" dirty="0"/>
            </a:p>
          </p:txBody>
        </p:sp>
        <p:sp>
          <p:nvSpPr>
            <p:cNvPr id="10282" name="Rectangle 24"/>
            <p:cNvSpPr>
              <a:spLocks noChangeArrowheads="1"/>
            </p:cNvSpPr>
            <p:nvPr/>
          </p:nvSpPr>
          <p:spPr bwMode="gray">
            <a:xfrm>
              <a:off x="2048" y="3441"/>
              <a:ext cx="388" cy="242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latinLnBrk="0"/>
              <a:endParaRPr lang="ko-KR" altLang="ko-KR" dirty="0"/>
            </a:p>
          </p:txBody>
        </p:sp>
        <p:sp>
          <p:nvSpPr>
            <p:cNvPr id="53273" name="Oval 25"/>
            <p:cNvSpPr>
              <a:spLocks noChangeArrowheads="1"/>
            </p:cNvSpPr>
            <p:nvPr/>
          </p:nvSpPr>
          <p:spPr bwMode="gray">
            <a:xfrm>
              <a:off x="2400" y="3442"/>
              <a:ext cx="71" cy="234"/>
            </a:xfrm>
            <a:prstGeom prst="ellipse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0">
                <a:defRPr/>
              </a:pPr>
              <a:endParaRPr lang="en-US" dirty="0"/>
            </a:p>
          </p:txBody>
        </p:sp>
        <p:sp>
          <p:nvSpPr>
            <p:cNvPr id="53274" name="Oval 26"/>
            <p:cNvSpPr>
              <a:spLocks noChangeArrowheads="1"/>
            </p:cNvSpPr>
            <p:nvPr/>
          </p:nvSpPr>
          <p:spPr bwMode="gray">
            <a:xfrm>
              <a:off x="2438" y="3519"/>
              <a:ext cx="20" cy="70"/>
            </a:xfrm>
            <a:prstGeom prst="ellipse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0">
                <a:defRPr/>
              </a:pPr>
              <a:endParaRPr lang="en-US" dirty="0"/>
            </a:p>
          </p:txBody>
        </p:sp>
      </p:grpSp>
      <p:sp>
        <p:nvSpPr>
          <p:cNvPr id="53275" name="Rectangle 27"/>
          <p:cNvSpPr>
            <a:spLocks noChangeArrowheads="1"/>
          </p:cNvSpPr>
          <p:nvPr/>
        </p:nvSpPr>
        <p:spPr bwMode="gray">
          <a:xfrm rot="3419336">
            <a:off x="3196431" y="1737519"/>
            <a:ext cx="782638" cy="965200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shade val="46275"/>
                  <a:invGamma/>
                </a:schemeClr>
              </a:gs>
              <a:gs pos="100000">
                <a:schemeClr val="tx1"/>
              </a:gs>
            </a:gsLst>
            <a:lin ang="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8874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pPr algn="ctr" latinLnBrk="0">
              <a:defRPr/>
            </a:pPr>
            <a:endParaRPr lang="en-US" dirty="0"/>
          </a:p>
        </p:txBody>
      </p:sp>
      <p:grpSp>
        <p:nvGrpSpPr>
          <p:cNvPr id="10250" name="Group 28"/>
          <p:cNvGrpSpPr>
            <a:grpSpLocks/>
          </p:cNvGrpSpPr>
          <p:nvPr/>
        </p:nvGrpSpPr>
        <p:grpSpPr bwMode="auto">
          <a:xfrm>
            <a:off x="4070350" y="1997075"/>
            <a:ext cx="898525" cy="111125"/>
            <a:chOff x="2003" y="3439"/>
            <a:chExt cx="468" cy="244"/>
          </a:xfrm>
        </p:grpSpPr>
        <p:sp>
          <p:nvSpPr>
            <p:cNvPr id="10277" name="Oval 29"/>
            <p:cNvSpPr>
              <a:spLocks noChangeArrowheads="1"/>
            </p:cNvSpPr>
            <p:nvPr/>
          </p:nvSpPr>
          <p:spPr bwMode="gray">
            <a:xfrm>
              <a:off x="2003" y="3439"/>
              <a:ext cx="79" cy="242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latinLnBrk="0"/>
              <a:endParaRPr lang="ko-KR" altLang="ko-KR" dirty="0"/>
            </a:p>
          </p:txBody>
        </p:sp>
        <p:sp>
          <p:nvSpPr>
            <p:cNvPr id="10278" name="Rectangle 30"/>
            <p:cNvSpPr>
              <a:spLocks noChangeArrowheads="1"/>
            </p:cNvSpPr>
            <p:nvPr/>
          </p:nvSpPr>
          <p:spPr bwMode="gray">
            <a:xfrm>
              <a:off x="2048" y="3441"/>
              <a:ext cx="388" cy="242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latinLnBrk="0"/>
              <a:endParaRPr lang="ko-KR" altLang="ko-KR" dirty="0"/>
            </a:p>
          </p:txBody>
        </p:sp>
        <p:sp>
          <p:nvSpPr>
            <p:cNvPr id="53279" name="Oval 31"/>
            <p:cNvSpPr>
              <a:spLocks noChangeArrowheads="1"/>
            </p:cNvSpPr>
            <p:nvPr/>
          </p:nvSpPr>
          <p:spPr bwMode="gray">
            <a:xfrm>
              <a:off x="2400" y="3442"/>
              <a:ext cx="71" cy="234"/>
            </a:xfrm>
            <a:prstGeom prst="ellipse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0">
                <a:defRPr/>
              </a:pPr>
              <a:endParaRPr lang="en-US" dirty="0"/>
            </a:p>
          </p:txBody>
        </p:sp>
        <p:sp>
          <p:nvSpPr>
            <p:cNvPr id="53280" name="Oval 32"/>
            <p:cNvSpPr>
              <a:spLocks noChangeArrowheads="1"/>
            </p:cNvSpPr>
            <p:nvPr/>
          </p:nvSpPr>
          <p:spPr bwMode="gray">
            <a:xfrm>
              <a:off x="2438" y="3519"/>
              <a:ext cx="20" cy="70"/>
            </a:xfrm>
            <a:prstGeom prst="ellipse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0">
                <a:defRPr/>
              </a:pPr>
              <a:endParaRPr lang="en-US" dirty="0"/>
            </a:p>
          </p:txBody>
        </p:sp>
      </p:grpSp>
      <p:sp>
        <p:nvSpPr>
          <p:cNvPr id="10251" name="Rectangle 33"/>
          <p:cNvSpPr>
            <a:spLocks noChangeArrowheads="1"/>
          </p:cNvSpPr>
          <p:nvPr/>
        </p:nvSpPr>
        <p:spPr bwMode="gray">
          <a:xfrm rot="3419336">
            <a:off x="4783931" y="1737519"/>
            <a:ext cx="782638" cy="965200"/>
          </a:xfrm>
          <a:prstGeom prst="rect">
            <a:avLst/>
          </a:prstGeom>
          <a:gradFill rotWithShape="1">
            <a:gsLst>
              <a:gs pos="0">
                <a:srgbClr val="2F2F47"/>
              </a:gs>
              <a:gs pos="100000">
                <a:srgbClr val="666699"/>
              </a:gs>
            </a:gsLst>
            <a:lin ang="0" scaled="1"/>
          </a:gra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887400" prstMaterial="legacyMatte">
            <a:bevelT w="13500" h="13500" prst="angle"/>
            <a:bevelB w="13500" h="13500" prst="angle"/>
            <a:extrusionClr>
              <a:srgbClr val="666699"/>
            </a:extrusionClr>
          </a:sp3d>
        </p:spPr>
        <p:txBody>
          <a:bodyPr wrap="none" anchor="ctr">
            <a:flatTx/>
          </a:bodyPr>
          <a:lstStyle/>
          <a:p>
            <a:pPr algn="ctr" latinLnBrk="0"/>
            <a:endParaRPr lang="ko-KR" altLang="ko-KR" dirty="0"/>
          </a:p>
        </p:txBody>
      </p:sp>
      <p:grpSp>
        <p:nvGrpSpPr>
          <p:cNvPr id="10252" name="Group 34"/>
          <p:cNvGrpSpPr>
            <a:grpSpLocks/>
          </p:cNvGrpSpPr>
          <p:nvPr/>
        </p:nvGrpSpPr>
        <p:grpSpPr bwMode="auto">
          <a:xfrm>
            <a:off x="5727700" y="1997075"/>
            <a:ext cx="1173163" cy="111125"/>
            <a:chOff x="2003" y="3439"/>
            <a:chExt cx="468" cy="244"/>
          </a:xfrm>
        </p:grpSpPr>
        <p:sp>
          <p:nvSpPr>
            <p:cNvPr id="10273" name="Oval 35"/>
            <p:cNvSpPr>
              <a:spLocks noChangeArrowheads="1"/>
            </p:cNvSpPr>
            <p:nvPr/>
          </p:nvSpPr>
          <p:spPr bwMode="gray">
            <a:xfrm>
              <a:off x="2003" y="3439"/>
              <a:ext cx="79" cy="242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latinLnBrk="0"/>
              <a:endParaRPr lang="ko-KR" altLang="ko-KR" dirty="0"/>
            </a:p>
          </p:txBody>
        </p:sp>
        <p:sp>
          <p:nvSpPr>
            <p:cNvPr id="10274" name="Rectangle 36"/>
            <p:cNvSpPr>
              <a:spLocks noChangeArrowheads="1"/>
            </p:cNvSpPr>
            <p:nvPr/>
          </p:nvSpPr>
          <p:spPr bwMode="gray">
            <a:xfrm>
              <a:off x="2048" y="3441"/>
              <a:ext cx="388" cy="242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latinLnBrk="0"/>
              <a:endParaRPr lang="ko-KR" altLang="ko-KR" dirty="0"/>
            </a:p>
          </p:txBody>
        </p:sp>
        <p:sp>
          <p:nvSpPr>
            <p:cNvPr id="53285" name="Oval 37"/>
            <p:cNvSpPr>
              <a:spLocks noChangeArrowheads="1"/>
            </p:cNvSpPr>
            <p:nvPr/>
          </p:nvSpPr>
          <p:spPr bwMode="gray">
            <a:xfrm>
              <a:off x="2400" y="3442"/>
              <a:ext cx="71" cy="234"/>
            </a:xfrm>
            <a:prstGeom prst="ellipse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0">
                <a:defRPr/>
              </a:pPr>
              <a:endParaRPr lang="en-US" dirty="0"/>
            </a:p>
          </p:txBody>
        </p:sp>
        <p:sp>
          <p:nvSpPr>
            <p:cNvPr id="53286" name="Oval 38"/>
            <p:cNvSpPr>
              <a:spLocks noChangeArrowheads="1"/>
            </p:cNvSpPr>
            <p:nvPr/>
          </p:nvSpPr>
          <p:spPr bwMode="gray">
            <a:xfrm>
              <a:off x="2438" y="3519"/>
              <a:ext cx="20" cy="70"/>
            </a:xfrm>
            <a:prstGeom prst="ellipse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0">
                <a:defRPr/>
              </a:pPr>
              <a:endParaRPr lang="en-US" dirty="0"/>
            </a:p>
          </p:txBody>
        </p:sp>
      </p:grpSp>
      <p:sp>
        <p:nvSpPr>
          <p:cNvPr id="10253" name="Rectangle 39"/>
          <p:cNvSpPr>
            <a:spLocks noChangeArrowheads="1"/>
          </p:cNvSpPr>
          <p:nvPr/>
        </p:nvSpPr>
        <p:spPr bwMode="gray">
          <a:xfrm rot="3419336">
            <a:off x="6440488" y="1736725"/>
            <a:ext cx="782638" cy="966787"/>
          </a:xfrm>
          <a:prstGeom prst="rect">
            <a:avLst/>
          </a:prstGeom>
          <a:gradFill rotWithShape="1">
            <a:gsLst>
              <a:gs pos="0">
                <a:srgbClr val="2F002F"/>
              </a:gs>
              <a:gs pos="100000">
                <a:srgbClr val="660066"/>
              </a:gs>
            </a:gsLst>
            <a:lin ang="0" scaled="1"/>
          </a:gra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887400" prstMaterial="legacyMatte">
            <a:bevelT w="13500" h="13500" prst="angle"/>
            <a:bevelB w="13500" h="13500" prst="angle"/>
            <a:extrusionClr>
              <a:srgbClr val="660066"/>
            </a:extrusionClr>
          </a:sp3d>
        </p:spPr>
        <p:txBody>
          <a:bodyPr wrap="none" anchor="ctr">
            <a:flatTx/>
          </a:bodyPr>
          <a:lstStyle/>
          <a:p>
            <a:pPr algn="ctr" latinLnBrk="0"/>
            <a:endParaRPr lang="ko-KR" altLang="ko-KR" dirty="0"/>
          </a:p>
        </p:txBody>
      </p:sp>
      <p:sp>
        <p:nvSpPr>
          <p:cNvPr id="53288" name="Rectangle 40"/>
          <p:cNvSpPr>
            <a:spLocks noChangeArrowheads="1"/>
          </p:cNvSpPr>
          <p:nvPr/>
        </p:nvSpPr>
        <p:spPr bwMode="gray">
          <a:xfrm>
            <a:off x="1547202" y="1981200"/>
            <a:ext cx="91563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latinLnBrk="0">
              <a:defRPr/>
            </a:pPr>
            <a:r>
              <a:rPr lang="ko-KR" alt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rPr>
              <a:t>기구설계</a:t>
            </a:r>
            <a:endParaRPr lang="en-US" altLang="ko-KR" sz="1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Rounded MT Bold" pitchFamily="34" charset="0"/>
              <a:cs typeface="Times New Roman" pitchFamily="18" charset="0"/>
            </a:endParaRPr>
          </a:p>
          <a:p>
            <a:pPr algn="ctr" latinLnBrk="0">
              <a:defRPr/>
            </a:pPr>
            <a:r>
              <a:rPr lang="en-US" altLang="ko-KR" sz="1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rPr>
              <a:t>Jig &amp; </a:t>
            </a:r>
            <a:r>
              <a:rPr lang="ko-KR" altLang="en-US" sz="10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rPr>
              <a:t>치공구</a:t>
            </a:r>
            <a:endParaRPr lang="en-US" altLang="ko-KR" sz="1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53297" name="Rectangle 49"/>
          <p:cNvSpPr>
            <a:spLocks noChangeArrowheads="1"/>
          </p:cNvSpPr>
          <p:nvPr/>
        </p:nvSpPr>
        <p:spPr bwMode="gray">
          <a:xfrm>
            <a:off x="6443933" y="1981200"/>
            <a:ext cx="89639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latinLnBrk="0">
              <a:defRPr/>
            </a:pPr>
            <a:r>
              <a:rPr 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rPr>
              <a:t>Vision &amp;</a:t>
            </a:r>
          </a:p>
          <a:p>
            <a:pPr latinLnBrk="0">
              <a:defRPr/>
            </a:pPr>
            <a:r>
              <a:rPr 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rPr>
              <a:t>PC</a:t>
            </a:r>
          </a:p>
          <a:p>
            <a:pPr latinLnBrk="0">
              <a:defRPr/>
            </a:pPr>
            <a:r>
              <a:rPr 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rPr>
              <a:t>Application</a:t>
            </a:r>
          </a:p>
        </p:txBody>
      </p:sp>
      <p:sp>
        <p:nvSpPr>
          <p:cNvPr id="53298" name="Rectangle 50"/>
          <p:cNvSpPr>
            <a:spLocks noChangeArrowheads="1"/>
          </p:cNvSpPr>
          <p:nvPr/>
        </p:nvSpPr>
        <p:spPr bwMode="gray">
          <a:xfrm>
            <a:off x="3200400" y="1965325"/>
            <a:ext cx="89639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latinLnBrk="0">
              <a:defRPr/>
            </a:pPr>
            <a:r>
              <a:rPr lang="ko-KR" alt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rPr>
              <a:t>전장설계</a:t>
            </a:r>
            <a:endParaRPr lang="en-US" altLang="ko-KR" sz="1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Rounded MT Bold" pitchFamily="34" charset="0"/>
              <a:cs typeface="Times New Roman" pitchFamily="18" charset="0"/>
            </a:endParaRPr>
          </a:p>
          <a:p>
            <a:pPr latinLnBrk="0">
              <a:defRPr/>
            </a:pPr>
            <a:r>
              <a:rPr 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rPr>
              <a:t>PLC</a:t>
            </a:r>
          </a:p>
          <a:p>
            <a:pPr latinLnBrk="0">
              <a:defRPr/>
            </a:pPr>
            <a:r>
              <a:rPr 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rPr>
              <a:t>Application</a:t>
            </a:r>
          </a:p>
        </p:txBody>
      </p:sp>
      <p:sp>
        <p:nvSpPr>
          <p:cNvPr id="53299" name="Rectangle 51"/>
          <p:cNvSpPr>
            <a:spLocks noChangeArrowheads="1"/>
          </p:cNvSpPr>
          <p:nvPr/>
        </p:nvSpPr>
        <p:spPr bwMode="gray">
          <a:xfrm>
            <a:off x="4724400" y="1965325"/>
            <a:ext cx="89639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latinLnBrk="0">
              <a:defRPr/>
            </a:pPr>
            <a:r>
              <a:rPr 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rPr>
              <a:t>Robot</a:t>
            </a:r>
          </a:p>
          <a:p>
            <a:pPr latinLnBrk="0">
              <a:defRPr/>
            </a:pPr>
            <a:r>
              <a:rPr 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rPr>
              <a:t>Application</a:t>
            </a:r>
          </a:p>
          <a:p>
            <a:pPr latinLnBrk="0">
              <a:defRPr/>
            </a:pPr>
            <a:r>
              <a:rPr lang="ko-KR" altLang="en-US" sz="10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rPr>
              <a:t>다관절</a:t>
            </a:r>
            <a:r>
              <a:rPr lang="en-US" altLang="ko-KR" sz="1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rPr>
              <a:t>/</a:t>
            </a:r>
            <a:r>
              <a:rPr lang="ko-KR" alt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  <a:cs typeface="Times New Roman" pitchFamily="18" charset="0"/>
              </a:rPr>
              <a:t>직교</a:t>
            </a: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10258" name="Rectangle 5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i="0" dirty="0">
                <a:ea typeface="굴림" pitchFamily="50" charset="-127"/>
              </a:rPr>
              <a:t>2. </a:t>
            </a:r>
            <a:r>
              <a:rPr lang="en-US" altLang="ko-KR" dirty="0">
                <a:ea typeface="굴림" pitchFamily="50" charset="-127"/>
              </a:rPr>
              <a:t>F</a:t>
            </a:r>
            <a:r>
              <a:rPr lang="en-US" altLang="ko-KR" dirty="0"/>
              <a:t>ield of business</a:t>
            </a:r>
            <a:endParaRPr lang="en-US" altLang="ko-KR" i="0" dirty="0">
              <a:ea typeface="굴림" pitchFamily="50" charset="-127"/>
            </a:endParaRPr>
          </a:p>
        </p:txBody>
      </p:sp>
      <p:sp>
        <p:nvSpPr>
          <p:cNvPr id="10263" name="Rectangle 99"/>
          <p:cNvSpPr>
            <a:spLocks noChangeArrowheads="1"/>
          </p:cNvSpPr>
          <p:nvPr/>
        </p:nvSpPr>
        <p:spPr bwMode="auto">
          <a:xfrm>
            <a:off x="2895600" y="3048000"/>
            <a:ext cx="1371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buFont typeface="Wingdings" pitchFamily="2" charset="2"/>
              <a:buChar char="§"/>
            </a:pPr>
            <a:r>
              <a:rPr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전장 </a:t>
            </a:r>
            <a:r>
              <a:rPr lang="ko-KR" altLang="en-US" sz="1200" dirty="0" err="1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판넬</a:t>
            </a:r>
            <a:r>
              <a:rPr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제작</a:t>
            </a:r>
            <a:r>
              <a:rPr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</a:p>
          <a:p>
            <a:pPr latinLnBrk="0">
              <a:buFont typeface="Wingdings" pitchFamily="2" charset="2"/>
              <a:buChar char="§"/>
            </a:pPr>
            <a:r>
              <a:rPr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PLC Program </a:t>
            </a:r>
          </a:p>
          <a:p>
            <a:pPr latinLnBrk="0">
              <a:buFont typeface="Wingdings" pitchFamily="2" charset="2"/>
              <a:buChar char="§"/>
            </a:pPr>
            <a:r>
              <a:rPr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PLC, Bar Code Implementation</a:t>
            </a:r>
          </a:p>
        </p:txBody>
      </p:sp>
      <p:sp>
        <p:nvSpPr>
          <p:cNvPr id="10264" name="Rectangle 101"/>
          <p:cNvSpPr>
            <a:spLocks noChangeArrowheads="1"/>
          </p:cNvSpPr>
          <p:nvPr/>
        </p:nvSpPr>
        <p:spPr bwMode="auto">
          <a:xfrm>
            <a:off x="4495800" y="3048000"/>
            <a:ext cx="16764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buFont typeface="Wingdings" pitchFamily="2" charset="2"/>
              <a:buChar char="§"/>
            </a:pPr>
            <a:r>
              <a:rPr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Servo  &amp; Stepping </a:t>
            </a:r>
          </a:p>
          <a:p>
            <a:pPr latinLnBrk="0"/>
            <a:r>
              <a:rPr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 Application</a:t>
            </a:r>
          </a:p>
          <a:p>
            <a:pPr latinLnBrk="0">
              <a:buFont typeface="Wingdings" pitchFamily="2" charset="2"/>
              <a:buChar char="§"/>
            </a:pPr>
            <a:endParaRPr lang="en-US" altLang="ko-KR" sz="12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latinLnBrk="0">
              <a:buFont typeface="Wingdings" pitchFamily="2" charset="2"/>
              <a:buChar char="§"/>
            </a:pPr>
            <a:r>
              <a:rPr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직교좌표 로봇</a:t>
            </a:r>
            <a:endParaRPr lang="en-US" altLang="ko-KR" sz="12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latinLnBrk="0">
              <a:buFont typeface="Wingdings" pitchFamily="2" charset="2"/>
              <a:buChar char="§"/>
            </a:pPr>
            <a:endParaRPr lang="en-US" altLang="ko-KR" sz="12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latinLnBrk="0">
              <a:buFont typeface="Wingdings" pitchFamily="2" charset="2"/>
              <a:buChar char="§"/>
            </a:pPr>
            <a:r>
              <a:rPr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lang="ko-KR" altLang="en-US" sz="1200" dirty="0" err="1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다관절</a:t>
            </a:r>
            <a:r>
              <a:rPr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로봇  </a:t>
            </a:r>
            <a:endParaRPr lang="en-US" altLang="ko-KR" sz="12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latinLnBrk="0"/>
            <a:r>
              <a:rPr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            </a:t>
            </a:r>
            <a:endParaRPr lang="en-US" altLang="ko-KR" sz="12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latinLnBrk="0"/>
            <a:r>
              <a:rPr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ABB, KUKA,     </a:t>
            </a:r>
          </a:p>
          <a:p>
            <a:pPr latinLnBrk="0"/>
            <a:r>
              <a:rPr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Kawasaki, </a:t>
            </a:r>
          </a:p>
          <a:p>
            <a:pPr latinLnBrk="0"/>
            <a:r>
              <a:rPr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Yaskawa  </a:t>
            </a:r>
          </a:p>
          <a:p>
            <a:pPr latinLnBrk="0"/>
            <a:r>
              <a:rPr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Denso</a:t>
            </a:r>
          </a:p>
        </p:txBody>
      </p:sp>
      <p:sp>
        <p:nvSpPr>
          <p:cNvPr id="10267" name="Text Box 107"/>
          <p:cNvSpPr txBox="1">
            <a:spLocks noChangeArrowheads="1"/>
          </p:cNvSpPr>
          <p:nvPr/>
        </p:nvSpPr>
        <p:spPr bwMode="auto">
          <a:xfrm>
            <a:off x="5840504" y="3147430"/>
            <a:ext cx="1828800" cy="1846659"/>
          </a:xfrm>
          <a:prstGeom prst="rect">
            <a:avLst/>
          </a:prstGeom>
          <a:noFill/>
          <a:ln w="19050" cap="rnd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defTabSz="935038" latinLnBrk="0">
              <a:buFont typeface="Wingdings" pitchFamily="2" charset="2"/>
              <a:buChar char="§"/>
            </a:pPr>
            <a:r>
              <a:rPr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Machine</a:t>
            </a:r>
          </a:p>
          <a:p>
            <a:pPr lvl="1" defTabSz="935038" latinLnBrk="0"/>
            <a:r>
              <a:rPr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 Vision</a:t>
            </a:r>
          </a:p>
          <a:p>
            <a:pPr lvl="1" defTabSz="935038" latinLnBrk="0">
              <a:buFont typeface="Wingdings" pitchFamily="2" charset="2"/>
              <a:buChar char="§"/>
            </a:pPr>
            <a:r>
              <a:rPr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Design and                     </a:t>
            </a:r>
          </a:p>
          <a:p>
            <a:pPr lvl="1" defTabSz="935038" latinLnBrk="0"/>
            <a:r>
              <a:rPr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Planning</a:t>
            </a:r>
          </a:p>
          <a:p>
            <a:pPr lvl="1" defTabSz="935038" latinLnBrk="0">
              <a:buFont typeface="Wingdings" pitchFamily="2" charset="2"/>
              <a:buChar char="§"/>
            </a:pPr>
            <a:r>
              <a:rPr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PC Program </a:t>
            </a:r>
          </a:p>
          <a:p>
            <a:pPr lvl="1" defTabSz="935038" latinLnBrk="0">
              <a:buFont typeface="Wingdings" pitchFamily="2" charset="2"/>
              <a:buChar char="§"/>
            </a:pPr>
            <a:r>
              <a:rPr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lang="en-US" altLang="ko-KR" sz="1200" dirty="0" err="1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Labview</a:t>
            </a:r>
            <a:r>
              <a:rPr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</a:p>
          <a:p>
            <a:pPr lvl="1" defTabSz="935038" latinLnBrk="0"/>
            <a:r>
              <a:rPr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Data Process</a:t>
            </a:r>
          </a:p>
          <a:p>
            <a:pPr lvl="1" defTabSz="935038" latinLnBrk="0"/>
            <a:r>
              <a:rPr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Network</a:t>
            </a:r>
          </a:p>
          <a:p>
            <a:pPr defTabSz="935038" latinLnBrk="0">
              <a:spcBef>
                <a:spcPct val="50000"/>
              </a:spcBef>
              <a:buFont typeface="Wingdings" pitchFamily="2" charset="2"/>
              <a:buChar char="§"/>
            </a:pPr>
            <a:endParaRPr lang="en-US" altLang="ko-KR" sz="12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10268" name="Text Box 108"/>
          <p:cNvSpPr txBox="1">
            <a:spLocks noChangeArrowheads="1"/>
          </p:cNvSpPr>
          <p:nvPr/>
        </p:nvSpPr>
        <p:spPr bwMode="auto">
          <a:xfrm>
            <a:off x="685800" y="3048000"/>
            <a:ext cx="1981200" cy="830997"/>
          </a:xfrm>
          <a:prstGeom prst="rect">
            <a:avLst/>
          </a:prstGeom>
          <a:noFill/>
          <a:ln w="19050" cap="rnd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defTabSz="935038" latinLnBrk="0">
              <a:buFont typeface="Wingdings" pitchFamily="2" charset="2"/>
              <a:buChar char="§"/>
            </a:pPr>
            <a:r>
              <a:rPr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자동화 설비 제안</a:t>
            </a:r>
            <a:endParaRPr lang="en-US" altLang="ko-KR" sz="12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lvl="1" defTabSz="935038" latinLnBrk="0">
              <a:buFont typeface="Wingdings" pitchFamily="2" charset="2"/>
              <a:buChar char="§"/>
            </a:pPr>
            <a:r>
              <a:rPr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Jig </a:t>
            </a:r>
            <a:r>
              <a:rPr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설계 및 제작</a:t>
            </a:r>
            <a:endParaRPr lang="en-US" altLang="ko-KR" sz="12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lvl="1" defTabSz="935038" latinLnBrk="0">
              <a:buFont typeface="Wingdings" pitchFamily="2" charset="2"/>
              <a:buChar char="§"/>
            </a:pPr>
            <a:r>
              <a:rPr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각종 </a:t>
            </a:r>
            <a:r>
              <a:rPr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Tool</a:t>
            </a:r>
          </a:p>
          <a:p>
            <a:pPr lvl="1" defTabSz="935038" latinLnBrk="0"/>
            <a:r>
              <a:rPr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</a:t>
            </a:r>
            <a:r>
              <a:rPr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설계 및 제작</a:t>
            </a:r>
            <a:endParaRPr lang="en-US" altLang="ko-KR" sz="12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84" descr="MPj04384750000[1]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2286000" y="2057400"/>
            <a:ext cx="4800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6" name="AutoShape 17"/>
          <p:cNvSpPr>
            <a:spLocks noChangeArrowheads="1"/>
          </p:cNvSpPr>
          <p:nvPr/>
        </p:nvSpPr>
        <p:spPr bwMode="auto">
          <a:xfrm>
            <a:off x="1244600" y="2778125"/>
            <a:ext cx="938213" cy="431800"/>
          </a:xfrm>
          <a:prstGeom prst="roundRect">
            <a:avLst>
              <a:gd name="adj" fmla="val 16310"/>
            </a:avLst>
          </a:prstGeom>
          <a:gradFill rotWithShape="1">
            <a:gsLst>
              <a:gs pos="0">
                <a:schemeClr val="accent1">
                  <a:alpha val="73000"/>
                </a:schemeClr>
              </a:gs>
              <a:gs pos="50000">
                <a:schemeClr val="accent1">
                  <a:gamma/>
                  <a:tint val="66667"/>
                  <a:invGamma/>
                  <a:alpha val="22000"/>
                </a:schemeClr>
              </a:gs>
              <a:gs pos="100000">
                <a:schemeClr val="accent1">
                  <a:alpha val="73000"/>
                </a:schemeClr>
              </a:gs>
            </a:gsLst>
            <a:lin ang="5400000" scaled="1"/>
          </a:gradFill>
          <a:ln w="635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kumimoji="1" lang="ko-KR" altLang="en-US" dirty="0"/>
              <a:t>설비제작</a:t>
            </a:r>
            <a:endParaRPr kumimoji="1" lang="en-US" altLang="ko-KR" dirty="0"/>
          </a:p>
        </p:txBody>
      </p:sp>
      <p:sp>
        <p:nvSpPr>
          <p:cNvPr id="57347" name="AutoShape 18"/>
          <p:cNvSpPr>
            <a:spLocks noChangeArrowheads="1"/>
          </p:cNvSpPr>
          <p:nvPr/>
        </p:nvSpPr>
        <p:spPr bwMode="auto">
          <a:xfrm>
            <a:off x="203200" y="2782888"/>
            <a:ext cx="938213" cy="431800"/>
          </a:xfrm>
          <a:prstGeom prst="roundRect">
            <a:avLst>
              <a:gd name="adj" fmla="val 16310"/>
            </a:avLst>
          </a:prstGeom>
          <a:gradFill rotWithShape="1">
            <a:gsLst>
              <a:gs pos="0">
                <a:schemeClr val="accent1">
                  <a:alpha val="73000"/>
                </a:schemeClr>
              </a:gs>
              <a:gs pos="50000">
                <a:schemeClr val="accent1">
                  <a:gamma/>
                  <a:tint val="66667"/>
                  <a:invGamma/>
                  <a:alpha val="22000"/>
                </a:schemeClr>
              </a:gs>
              <a:gs pos="100000">
                <a:schemeClr val="accent1">
                  <a:alpha val="73000"/>
                </a:schemeClr>
              </a:gs>
            </a:gsLst>
            <a:lin ang="5400000" scaled="1"/>
          </a:gradFill>
          <a:ln w="635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kumimoji="1" lang="en-US" altLang="ko-KR" dirty="0" err="1"/>
              <a:t>Mecatronics</a:t>
            </a:r>
            <a:endParaRPr kumimoji="1" lang="en-US" altLang="ko-KR" dirty="0"/>
          </a:p>
        </p:txBody>
      </p:sp>
      <p:sp>
        <p:nvSpPr>
          <p:cNvPr id="57349" name="AutoShape 21"/>
          <p:cNvSpPr>
            <a:spLocks noChangeArrowheads="1"/>
          </p:cNvSpPr>
          <p:nvPr/>
        </p:nvSpPr>
        <p:spPr bwMode="auto">
          <a:xfrm>
            <a:off x="3354388" y="2763838"/>
            <a:ext cx="912812" cy="446087"/>
          </a:xfrm>
          <a:prstGeom prst="roundRect">
            <a:avLst>
              <a:gd name="adj" fmla="val 16310"/>
            </a:avLst>
          </a:prstGeom>
          <a:gradFill rotWithShape="1">
            <a:gsLst>
              <a:gs pos="0">
                <a:schemeClr val="accent1">
                  <a:alpha val="73000"/>
                </a:schemeClr>
              </a:gs>
              <a:gs pos="50000">
                <a:schemeClr val="accent1">
                  <a:gamma/>
                  <a:tint val="66667"/>
                  <a:invGamma/>
                  <a:alpha val="22000"/>
                </a:schemeClr>
              </a:gs>
              <a:gs pos="100000">
                <a:schemeClr val="accent1">
                  <a:alpha val="73000"/>
                </a:schemeClr>
              </a:gs>
            </a:gsLst>
            <a:lin ang="5400000" scaled="1"/>
          </a:gradFill>
          <a:ln w="635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kumimoji="1" lang="en-US" altLang="ko-KR" dirty="0"/>
              <a:t>FA</a:t>
            </a:r>
            <a:endParaRPr kumimoji="1" lang="ko-KR" altLang="en-US" dirty="0"/>
          </a:p>
          <a:p>
            <a:pPr algn="ctr">
              <a:defRPr/>
            </a:pPr>
            <a:r>
              <a:rPr kumimoji="1" lang="en-US" altLang="ko-KR" dirty="0"/>
              <a:t>Department</a:t>
            </a:r>
          </a:p>
        </p:txBody>
      </p:sp>
      <p:sp>
        <p:nvSpPr>
          <p:cNvPr id="57358" name="AutoShape 34"/>
          <p:cNvSpPr>
            <a:spLocks noChangeArrowheads="1"/>
          </p:cNvSpPr>
          <p:nvPr/>
        </p:nvSpPr>
        <p:spPr bwMode="auto">
          <a:xfrm>
            <a:off x="5638800" y="2770187"/>
            <a:ext cx="957263" cy="431800"/>
          </a:xfrm>
          <a:prstGeom prst="roundRect">
            <a:avLst>
              <a:gd name="adj" fmla="val 16310"/>
            </a:avLst>
          </a:prstGeom>
          <a:gradFill rotWithShape="1">
            <a:gsLst>
              <a:gs pos="0">
                <a:schemeClr val="accent1">
                  <a:alpha val="73000"/>
                </a:schemeClr>
              </a:gs>
              <a:gs pos="50000">
                <a:schemeClr val="accent1">
                  <a:gamma/>
                  <a:tint val="66667"/>
                  <a:invGamma/>
                  <a:alpha val="22000"/>
                </a:schemeClr>
              </a:gs>
              <a:gs pos="100000">
                <a:schemeClr val="accent1">
                  <a:alpha val="73000"/>
                </a:schemeClr>
              </a:gs>
            </a:gsLst>
            <a:lin ang="5400000" scaled="1"/>
          </a:gradFill>
          <a:ln w="635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 latinLnBrk="0">
              <a:defRPr/>
            </a:pPr>
            <a:r>
              <a:rPr kumimoji="1" lang="en-US" altLang="ko-KR" dirty="0">
                <a:cs typeface="Times New Roman" pitchFamily="18" charset="0"/>
              </a:rPr>
              <a:t>Electric </a:t>
            </a:r>
          </a:p>
          <a:p>
            <a:pPr algn="ctr" latinLnBrk="0">
              <a:defRPr/>
            </a:pPr>
            <a:r>
              <a:rPr kumimoji="1" lang="en-US" altLang="ko-KR" dirty="0">
                <a:cs typeface="Times New Roman" pitchFamily="18" charset="0"/>
              </a:rPr>
              <a:t>Department</a:t>
            </a:r>
          </a:p>
        </p:txBody>
      </p:sp>
      <p:sp>
        <p:nvSpPr>
          <p:cNvPr id="57361" name="AutoShape 38"/>
          <p:cNvSpPr>
            <a:spLocks noChangeArrowheads="1"/>
          </p:cNvSpPr>
          <p:nvPr/>
        </p:nvSpPr>
        <p:spPr bwMode="auto">
          <a:xfrm>
            <a:off x="6673850" y="2770187"/>
            <a:ext cx="955675" cy="431800"/>
          </a:xfrm>
          <a:prstGeom prst="roundRect">
            <a:avLst>
              <a:gd name="adj" fmla="val 16310"/>
            </a:avLst>
          </a:prstGeom>
          <a:gradFill rotWithShape="1">
            <a:gsLst>
              <a:gs pos="0">
                <a:schemeClr val="accent1">
                  <a:alpha val="73000"/>
                </a:schemeClr>
              </a:gs>
              <a:gs pos="50000">
                <a:schemeClr val="accent1">
                  <a:gamma/>
                  <a:tint val="66667"/>
                  <a:invGamma/>
                  <a:alpha val="22000"/>
                </a:schemeClr>
              </a:gs>
              <a:gs pos="100000">
                <a:schemeClr val="accent1">
                  <a:alpha val="73000"/>
                </a:schemeClr>
              </a:gs>
            </a:gsLst>
            <a:lin ang="5400000" scaled="1"/>
          </a:gradFill>
          <a:ln w="635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kumimoji="1" lang="en-US" altLang="ko-KR" dirty="0"/>
              <a:t>PC Application</a:t>
            </a:r>
          </a:p>
        </p:txBody>
      </p:sp>
      <p:sp>
        <p:nvSpPr>
          <p:cNvPr id="12299" name="Line 67"/>
          <p:cNvSpPr>
            <a:spLocks noChangeShapeType="1"/>
          </p:cNvSpPr>
          <p:nvPr/>
        </p:nvSpPr>
        <p:spPr bwMode="auto">
          <a:xfrm>
            <a:off x="2808288" y="2555875"/>
            <a:ext cx="0" cy="21590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12300" name="Line 68"/>
          <p:cNvSpPr>
            <a:spLocks noChangeShapeType="1"/>
          </p:cNvSpPr>
          <p:nvPr/>
        </p:nvSpPr>
        <p:spPr bwMode="auto">
          <a:xfrm>
            <a:off x="750888" y="2555875"/>
            <a:ext cx="0" cy="21590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12301" name="Line 69"/>
          <p:cNvSpPr>
            <a:spLocks noChangeShapeType="1"/>
          </p:cNvSpPr>
          <p:nvPr/>
        </p:nvSpPr>
        <p:spPr bwMode="auto">
          <a:xfrm>
            <a:off x="1741488" y="2555875"/>
            <a:ext cx="0" cy="21590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12302" name="Line 70"/>
          <p:cNvSpPr>
            <a:spLocks noChangeShapeType="1"/>
          </p:cNvSpPr>
          <p:nvPr/>
        </p:nvSpPr>
        <p:spPr bwMode="auto">
          <a:xfrm>
            <a:off x="3875088" y="2546350"/>
            <a:ext cx="0" cy="21590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12303" name="Line 71"/>
          <p:cNvSpPr>
            <a:spLocks noChangeShapeType="1"/>
          </p:cNvSpPr>
          <p:nvPr/>
        </p:nvSpPr>
        <p:spPr bwMode="auto">
          <a:xfrm>
            <a:off x="6753225" y="2017713"/>
            <a:ext cx="0" cy="528637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12304" name="Line 75"/>
          <p:cNvSpPr>
            <a:spLocks noChangeShapeType="1"/>
          </p:cNvSpPr>
          <p:nvPr/>
        </p:nvSpPr>
        <p:spPr bwMode="auto">
          <a:xfrm>
            <a:off x="2673350" y="2017713"/>
            <a:ext cx="4079875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12305" name="Line 76"/>
          <p:cNvSpPr>
            <a:spLocks noChangeShapeType="1"/>
          </p:cNvSpPr>
          <p:nvPr/>
        </p:nvSpPr>
        <p:spPr bwMode="auto">
          <a:xfrm>
            <a:off x="750888" y="2555875"/>
            <a:ext cx="3135312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12306" name="Line 77"/>
          <p:cNvSpPr>
            <a:spLocks noChangeShapeType="1"/>
          </p:cNvSpPr>
          <p:nvPr/>
        </p:nvSpPr>
        <p:spPr bwMode="auto">
          <a:xfrm>
            <a:off x="2674938" y="2017713"/>
            <a:ext cx="0" cy="538162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12308" name="Line 79"/>
          <p:cNvSpPr>
            <a:spLocks noChangeShapeType="1"/>
          </p:cNvSpPr>
          <p:nvPr/>
        </p:nvSpPr>
        <p:spPr bwMode="auto">
          <a:xfrm>
            <a:off x="4783138" y="1743075"/>
            <a:ext cx="0" cy="261938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104529" name="AutoShape 81"/>
          <p:cNvSpPr>
            <a:spLocks noChangeArrowheads="1"/>
          </p:cNvSpPr>
          <p:nvPr/>
        </p:nvSpPr>
        <p:spPr bwMode="auto">
          <a:xfrm>
            <a:off x="633413" y="1668463"/>
            <a:ext cx="4079875" cy="304800"/>
          </a:xfrm>
          <a:prstGeom prst="roundRect">
            <a:avLst>
              <a:gd name="adj" fmla="val 16310"/>
            </a:avLst>
          </a:prstGeom>
          <a:noFill/>
          <a:ln w="6350">
            <a:noFill/>
            <a:prstDash val="sysDot"/>
            <a:round/>
            <a:headEnd/>
            <a:tailEnd/>
          </a:ln>
          <a:effectLst/>
        </p:spPr>
        <p:txBody>
          <a:bodyPr wrap="none" anchor="ctr" anchorCtr="1"/>
          <a:lstStyle/>
          <a:p>
            <a:pPr algn="ctr">
              <a:defRPr/>
            </a:pPr>
            <a:r>
              <a:rPr kumimoji="1" lang="ko-KR" altLang="en-US" sz="12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송우기전</a:t>
            </a:r>
            <a:endParaRPr kumimoji="1" lang="ko-KR" altLang="en-US" sz="1200" dirty="0">
              <a:latin typeface="Arial" charset="0"/>
              <a:ea typeface="윤디자인웹고딕" pitchFamily="18" charset="-127"/>
            </a:endParaRPr>
          </a:p>
        </p:txBody>
      </p:sp>
      <p:sp>
        <p:nvSpPr>
          <p:cNvPr id="57397" name="AutoShape 3"/>
          <p:cNvSpPr>
            <a:spLocks noChangeArrowheads="1"/>
          </p:cNvSpPr>
          <p:nvPr/>
        </p:nvSpPr>
        <p:spPr bwMode="auto">
          <a:xfrm>
            <a:off x="4190999" y="1439863"/>
            <a:ext cx="1219201" cy="381000"/>
          </a:xfrm>
          <a:prstGeom prst="roundRect">
            <a:avLst>
              <a:gd name="adj" fmla="val 16310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kumimoji="1" lang="en-US" altLang="ko-KR" sz="1000" dirty="0">
                <a:solidFill>
                  <a:srgbClr val="184576"/>
                </a:solidFill>
                <a:latin typeface="Adobe 고딕 Std B" pitchFamily="34" charset="-127"/>
                <a:ea typeface="Adobe 고딕 Std B" pitchFamily="34" charset="-127"/>
                <a:cs typeface="Times New Roman" pitchFamily="18" charset="0"/>
              </a:rPr>
              <a:t>SONGWOO</a:t>
            </a:r>
          </a:p>
        </p:txBody>
      </p:sp>
      <p:sp>
        <p:nvSpPr>
          <p:cNvPr id="11324" name="AutoShape 38"/>
          <p:cNvSpPr>
            <a:spLocks noChangeArrowheads="1"/>
          </p:cNvSpPr>
          <p:nvPr/>
        </p:nvSpPr>
        <p:spPr bwMode="auto">
          <a:xfrm>
            <a:off x="4572000" y="2770187"/>
            <a:ext cx="957263" cy="431800"/>
          </a:xfrm>
          <a:prstGeom prst="roundRect">
            <a:avLst>
              <a:gd name="adj" fmla="val 16310"/>
            </a:avLst>
          </a:prstGeom>
          <a:gradFill rotWithShape="1">
            <a:gsLst>
              <a:gs pos="0">
                <a:schemeClr val="accent1">
                  <a:alpha val="73000"/>
                </a:schemeClr>
              </a:gs>
              <a:gs pos="50000">
                <a:schemeClr val="accent1">
                  <a:gamma/>
                  <a:tint val="66667"/>
                  <a:invGamma/>
                  <a:alpha val="22000"/>
                </a:schemeClr>
              </a:gs>
              <a:gs pos="100000">
                <a:schemeClr val="accent1">
                  <a:alpha val="73000"/>
                </a:schemeClr>
              </a:gs>
            </a:gsLst>
            <a:lin ang="5400000" scaled="1"/>
          </a:gradFill>
          <a:ln w="6350">
            <a:noFill/>
            <a:round/>
            <a:headEnd/>
            <a:tailEnd/>
          </a:ln>
        </p:spPr>
        <p:txBody>
          <a:bodyPr wrap="none" anchor="ctr"/>
          <a:lstStyle/>
          <a:p>
            <a:pPr algn="ctr" latinLnBrk="0">
              <a:defRPr/>
            </a:pPr>
            <a:r>
              <a:rPr kumimoji="1" lang="en-US" altLang="ko-KR" dirty="0">
                <a:cs typeface="Times New Roman" pitchFamily="18" charset="0"/>
              </a:rPr>
              <a:t>Overseas </a:t>
            </a:r>
          </a:p>
          <a:p>
            <a:pPr algn="ctr" latinLnBrk="0">
              <a:defRPr/>
            </a:pPr>
            <a:r>
              <a:rPr kumimoji="1" lang="en-US" altLang="ko-KR" dirty="0">
                <a:cs typeface="Times New Roman" pitchFamily="18" charset="0"/>
              </a:rPr>
              <a:t>Project Dept.</a:t>
            </a:r>
          </a:p>
        </p:txBody>
      </p:sp>
      <p:sp>
        <p:nvSpPr>
          <p:cNvPr id="12315" name="Rectangle 64"/>
          <p:cNvSpPr>
            <a:spLocks noChangeArrowheads="1"/>
          </p:cNvSpPr>
          <p:nvPr/>
        </p:nvSpPr>
        <p:spPr bwMode="black">
          <a:xfrm>
            <a:off x="457200" y="228600"/>
            <a:ext cx="73914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latinLnBrk="0" hangingPunct="0"/>
            <a:r>
              <a:rPr lang="en-US" altLang="ko-KR" sz="4100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굴림" pitchFamily="50" charset="-127"/>
                <a:cs typeface="+mj-cs"/>
              </a:rPr>
              <a:t>3. Organization</a:t>
            </a:r>
          </a:p>
        </p:txBody>
      </p:sp>
      <p:sp>
        <p:nvSpPr>
          <p:cNvPr id="12316" name="Rectangle 319"/>
          <p:cNvSpPr>
            <a:spLocks noChangeArrowheads="1"/>
          </p:cNvSpPr>
          <p:nvPr/>
        </p:nvSpPr>
        <p:spPr bwMode="auto">
          <a:xfrm>
            <a:off x="1125538" y="762000"/>
            <a:ext cx="6646862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10000"/>
              </a:lnSpc>
              <a:spcBef>
                <a:spcPct val="70000"/>
              </a:spcBef>
            </a:pPr>
            <a:r>
              <a:rPr kumimoji="1" lang="en-US" altLang="ko-KR" sz="1400" dirty="0">
                <a:solidFill>
                  <a:schemeClr val="bg1"/>
                </a:solidFill>
              </a:rPr>
              <a:t>Sungwon Organization Chart</a:t>
            </a:r>
            <a:endParaRPr kumimoji="1"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57410" name="AutoShape 41"/>
          <p:cNvSpPr>
            <a:spLocks noChangeArrowheads="1"/>
          </p:cNvSpPr>
          <p:nvPr/>
        </p:nvSpPr>
        <p:spPr bwMode="auto">
          <a:xfrm>
            <a:off x="7772400" y="2770187"/>
            <a:ext cx="955675" cy="431800"/>
          </a:xfrm>
          <a:prstGeom prst="roundRect">
            <a:avLst>
              <a:gd name="adj" fmla="val 16310"/>
            </a:avLst>
          </a:prstGeom>
          <a:gradFill rotWithShape="1">
            <a:gsLst>
              <a:gs pos="0">
                <a:schemeClr val="accent1">
                  <a:alpha val="73000"/>
                </a:schemeClr>
              </a:gs>
              <a:gs pos="50000">
                <a:schemeClr val="accent1">
                  <a:gamma/>
                  <a:tint val="66667"/>
                  <a:invGamma/>
                  <a:alpha val="22000"/>
                </a:schemeClr>
              </a:gs>
              <a:gs pos="100000">
                <a:schemeClr val="accent1">
                  <a:alpha val="73000"/>
                </a:schemeClr>
              </a:gs>
            </a:gsLst>
            <a:lin ang="5400000" scaled="1"/>
          </a:gradFill>
          <a:ln w="635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 latinLnBrk="0">
              <a:defRPr/>
            </a:pPr>
            <a:r>
              <a:rPr kumimoji="1" lang="en-US" altLang="ko-KR" dirty="0">
                <a:cs typeface="Times New Roman" pitchFamily="18" charset="0"/>
              </a:rPr>
              <a:t>ROBOT</a:t>
            </a:r>
          </a:p>
        </p:txBody>
      </p:sp>
      <p:sp>
        <p:nvSpPr>
          <p:cNvPr id="2" name="AutoShape 34"/>
          <p:cNvSpPr>
            <a:spLocks noChangeArrowheads="1"/>
          </p:cNvSpPr>
          <p:nvPr/>
        </p:nvSpPr>
        <p:spPr bwMode="auto">
          <a:xfrm>
            <a:off x="5638800" y="2770187"/>
            <a:ext cx="957263" cy="431800"/>
          </a:xfrm>
          <a:prstGeom prst="roundRect">
            <a:avLst>
              <a:gd name="adj" fmla="val 16310"/>
            </a:avLst>
          </a:prstGeom>
          <a:gradFill rotWithShape="1">
            <a:gsLst>
              <a:gs pos="0">
                <a:schemeClr val="accent1">
                  <a:alpha val="73000"/>
                </a:schemeClr>
              </a:gs>
              <a:gs pos="50000">
                <a:schemeClr val="accent1">
                  <a:gamma/>
                  <a:tint val="66667"/>
                  <a:invGamma/>
                  <a:alpha val="22000"/>
                </a:schemeClr>
              </a:gs>
              <a:gs pos="100000">
                <a:schemeClr val="accent1">
                  <a:alpha val="73000"/>
                </a:schemeClr>
              </a:gs>
            </a:gsLst>
            <a:lin ang="5400000" scaled="1"/>
          </a:gradFill>
          <a:ln w="635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 latinLnBrk="0">
              <a:defRPr/>
            </a:pPr>
            <a:r>
              <a:rPr kumimoji="1" lang="en-US" altLang="ko-KR" dirty="0">
                <a:cs typeface="Times New Roman" pitchFamily="18" charset="0"/>
              </a:rPr>
              <a:t>Electric </a:t>
            </a:r>
          </a:p>
          <a:p>
            <a:pPr algn="ctr" latinLnBrk="0">
              <a:defRPr/>
            </a:pPr>
            <a:r>
              <a:rPr kumimoji="1" lang="en-US" altLang="ko-KR" dirty="0">
                <a:cs typeface="Times New Roman" pitchFamily="18" charset="0"/>
              </a:rPr>
              <a:t>Department</a:t>
            </a:r>
          </a:p>
        </p:txBody>
      </p:sp>
      <p:sp>
        <p:nvSpPr>
          <p:cNvPr id="3" name="AutoShape 34"/>
          <p:cNvSpPr>
            <a:spLocks noChangeArrowheads="1"/>
          </p:cNvSpPr>
          <p:nvPr/>
        </p:nvSpPr>
        <p:spPr bwMode="auto">
          <a:xfrm>
            <a:off x="2319338" y="2776838"/>
            <a:ext cx="957262" cy="431800"/>
          </a:xfrm>
          <a:prstGeom prst="roundRect">
            <a:avLst>
              <a:gd name="adj" fmla="val 16310"/>
            </a:avLst>
          </a:prstGeom>
          <a:gradFill rotWithShape="1">
            <a:gsLst>
              <a:gs pos="0">
                <a:schemeClr val="accent1">
                  <a:alpha val="73000"/>
                </a:schemeClr>
              </a:gs>
              <a:gs pos="50000">
                <a:schemeClr val="accent1">
                  <a:gamma/>
                  <a:tint val="66667"/>
                  <a:invGamma/>
                  <a:alpha val="22000"/>
                </a:schemeClr>
              </a:gs>
              <a:gs pos="100000">
                <a:schemeClr val="accent1">
                  <a:alpha val="73000"/>
                </a:schemeClr>
              </a:gs>
            </a:gsLst>
            <a:lin ang="5400000" scaled="1"/>
          </a:gradFill>
          <a:ln w="635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 latinLnBrk="0">
              <a:defRPr/>
            </a:pPr>
            <a:r>
              <a:rPr kumimoji="1" lang="en-US" altLang="ko-KR" dirty="0">
                <a:cs typeface="Times New Roman" pitchFamily="18" charset="0"/>
              </a:rPr>
              <a:t>Electric </a:t>
            </a:r>
          </a:p>
          <a:p>
            <a:pPr algn="ctr" latinLnBrk="0">
              <a:defRPr/>
            </a:pPr>
            <a:r>
              <a:rPr kumimoji="1" lang="en-US" altLang="ko-KR" dirty="0">
                <a:cs typeface="Times New Roman" pitchFamily="18" charset="0"/>
              </a:rPr>
              <a:t>Department</a:t>
            </a:r>
          </a:p>
        </p:txBody>
      </p:sp>
      <p:sp>
        <p:nvSpPr>
          <p:cNvPr id="57" name="AutoShape 81"/>
          <p:cNvSpPr>
            <a:spLocks noChangeArrowheads="1"/>
          </p:cNvSpPr>
          <p:nvPr/>
        </p:nvSpPr>
        <p:spPr bwMode="auto">
          <a:xfrm>
            <a:off x="4783138" y="1676400"/>
            <a:ext cx="4079875" cy="304800"/>
          </a:xfrm>
          <a:prstGeom prst="roundRect">
            <a:avLst>
              <a:gd name="adj" fmla="val 16310"/>
            </a:avLst>
          </a:prstGeom>
          <a:noFill/>
          <a:ln w="6350">
            <a:noFill/>
            <a:prstDash val="sysDot"/>
            <a:round/>
            <a:headEnd/>
            <a:tailEnd/>
          </a:ln>
          <a:effectLst/>
        </p:spPr>
        <p:txBody>
          <a:bodyPr wrap="none" anchor="ctr" anchorCtr="1"/>
          <a:lstStyle/>
          <a:p>
            <a:pPr algn="ctr">
              <a:defRPr/>
            </a:pPr>
            <a:r>
              <a:rPr kumimoji="1" lang="ko-KR" altLang="en-US" sz="12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송우로보텍</a:t>
            </a:r>
            <a:endParaRPr kumimoji="1" lang="ko-KR" altLang="en-US" sz="1200" dirty="0">
              <a:latin typeface="Arial" charset="0"/>
              <a:ea typeface="윤디자인웹고딕" pitchFamily="18" charset="-127"/>
            </a:endParaRPr>
          </a:p>
        </p:txBody>
      </p:sp>
      <p:pic>
        <p:nvPicPr>
          <p:cNvPr id="32" name="Picture 2" descr="C:\Users\Administrator\Desktop\KakaoTalk_20160128_1201529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37" y="3553137"/>
            <a:ext cx="3284063" cy="2880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505200"/>
            <a:ext cx="4279106" cy="30410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Line 67"/>
          <p:cNvSpPr>
            <a:spLocks noChangeShapeType="1"/>
          </p:cNvSpPr>
          <p:nvPr/>
        </p:nvSpPr>
        <p:spPr bwMode="auto">
          <a:xfrm>
            <a:off x="7125097" y="2555875"/>
            <a:ext cx="0" cy="21590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35" name="Line 68"/>
          <p:cNvSpPr>
            <a:spLocks noChangeShapeType="1"/>
          </p:cNvSpPr>
          <p:nvPr/>
        </p:nvSpPr>
        <p:spPr bwMode="auto">
          <a:xfrm>
            <a:off x="5067697" y="2555875"/>
            <a:ext cx="0" cy="21590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36" name="Line 69"/>
          <p:cNvSpPr>
            <a:spLocks noChangeShapeType="1"/>
          </p:cNvSpPr>
          <p:nvPr/>
        </p:nvSpPr>
        <p:spPr bwMode="auto">
          <a:xfrm>
            <a:off x="6058297" y="2555875"/>
            <a:ext cx="0" cy="21590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37" name="Line 70"/>
          <p:cNvSpPr>
            <a:spLocks noChangeShapeType="1"/>
          </p:cNvSpPr>
          <p:nvPr/>
        </p:nvSpPr>
        <p:spPr bwMode="auto">
          <a:xfrm>
            <a:off x="8191897" y="2546350"/>
            <a:ext cx="0" cy="21590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38" name="Line 76"/>
          <p:cNvSpPr>
            <a:spLocks noChangeShapeType="1"/>
          </p:cNvSpPr>
          <p:nvPr/>
        </p:nvSpPr>
        <p:spPr bwMode="auto">
          <a:xfrm>
            <a:off x="5067697" y="2555875"/>
            <a:ext cx="3135312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39" name="Rectangle 64"/>
          <p:cNvSpPr>
            <a:spLocks noChangeArrowheads="1"/>
          </p:cNvSpPr>
          <p:nvPr/>
        </p:nvSpPr>
        <p:spPr bwMode="black">
          <a:xfrm>
            <a:off x="613127" y="6096000"/>
            <a:ext cx="3044473" cy="337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latinLnBrk="0" hangingPunct="0"/>
            <a:r>
              <a:rPr lang="ko-KR" altLang="en-US" sz="11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굴림" pitchFamily="50" charset="-127"/>
                <a:cs typeface="+mj-cs"/>
              </a:rPr>
              <a:t>광주광역시 광산구 </a:t>
            </a:r>
            <a:r>
              <a:rPr lang="ko-KR" altLang="en-US" sz="1100" dirty="0" err="1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굴림" pitchFamily="50" charset="-127"/>
                <a:cs typeface="+mj-cs"/>
              </a:rPr>
              <a:t>비아로</a:t>
            </a:r>
            <a:r>
              <a:rPr lang="ko-KR" altLang="en-US" sz="11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굴림" pitchFamily="50" charset="-127"/>
                <a:cs typeface="+mj-cs"/>
              </a:rPr>
              <a:t> </a:t>
            </a:r>
            <a:r>
              <a:rPr lang="en-US" altLang="ko-KR" sz="11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굴림" pitchFamily="50" charset="-127"/>
                <a:cs typeface="+mj-cs"/>
              </a:rPr>
              <a:t>20</a:t>
            </a:r>
          </a:p>
        </p:txBody>
      </p:sp>
      <p:sp>
        <p:nvSpPr>
          <p:cNvPr id="40" name="Rectangle 64"/>
          <p:cNvSpPr>
            <a:spLocks noChangeArrowheads="1"/>
          </p:cNvSpPr>
          <p:nvPr/>
        </p:nvSpPr>
        <p:spPr bwMode="black">
          <a:xfrm>
            <a:off x="4595349" y="6096000"/>
            <a:ext cx="3710451" cy="337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latinLnBrk="0" hangingPunct="0"/>
            <a:r>
              <a:rPr lang="ko-KR" altLang="en-US" sz="11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굴림" pitchFamily="50" charset="-127"/>
                <a:cs typeface="+mj-cs"/>
              </a:rPr>
              <a:t>전라남도 장성군 남면 </a:t>
            </a:r>
            <a:r>
              <a:rPr lang="ko-KR" altLang="en-US" sz="1100" dirty="0" err="1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굴림" pitchFamily="50" charset="-127"/>
                <a:cs typeface="+mj-cs"/>
              </a:rPr>
              <a:t>삼태리</a:t>
            </a:r>
            <a:r>
              <a:rPr lang="ko-KR" altLang="en-US" sz="11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굴림" pitchFamily="50" charset="-127"/>
                <a:cs typeface="+mj-cs"/>
              </a:rPr>
              <a:t>  </a:t>
            </a:r>
            <a:r>
              <a:rPr lang="en-US" altLang="ko-KR" sz="11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굴림" pitchFamily="50" charset="-127"/>
                <a:cs typeface="+mj-cs"/>
              </a:rPr>
              <a:t>475-21 ( </a:t>
            </a:r>
            <a:r>
              <a:rPr lang="ko-KR" altLang="en-US" sz="1100" dirty="0" err="1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굴림" pitchFamily="50" charset="-127"/>
                <a:cs typeface="+mj-cs"/>
              </a:rPr>
              <a:t>나노산단</a:t>
            </a:r>
            <a:r>
              <a:rPr lang="ko-KR" altLang="en-US" sz="11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굴림" pitchFamily="50" charset="-127"/>
                <a:cs typeface="+mj-cs"/>
              </a:rPr>
              <a:t> </a:t>
            </a:r>
            <a:r>
              <a:rPr lang="en-US" altLang="ko-KR" sz="11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굴림" pitchFamily="50" charset="-127"/>
                <a:cs typeface="+mj-cs"/>
              </a:rPr>
              <a:t>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4"/>
          <p:cNvSpPr>
            <a:spLocks noChangeArrowheads="1"/>
          </p:cNvSpPr>
          <p:nvPr/>
        </p:nvSpPr>
        <p:spPr bwMode="black">
          <a:xfrm>
            <a:off x="457200" y="228600"/>
            <a:ext cx="73914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latinLnBrk="0" hangingPunct="0"/>
            <a:r>
              <a:rPr lang="en-US" altLang="ko-KR" sz="4100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굴림" pitchFamily="50" charset="-127"/>
                <a:cs typeface="+mj-cs"/>
              </a:rPr>
              <a:t>4. Company Status Table</a:t>
            </a:r>
          </a:p>
        </p:txBody>
      </p:sp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323851" y="947678"/>
            <a:ext cx="7219950" cy="2776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24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■ </a:t>
            </a:r>
            <a:r>
              <a:rPr lang="ko-KR" altLang="en-US" sz="2400" dirty="0">
                <a:latin typeface="HY헤드라인M" pitchFamily="18" charset="-127"/>
                <a:ea typeface="HY헤드라인M" pitchFamily="18" charset="-127"/>
              </a:rPr>
              <a:t>연도별 매출 추이</a:t>
            </a:r>
            <a:endParaRPr lang="en-US" altLang="ko-KR" sz="2400" dirty="0">
              <a:latin typeface="HY헤드라인M" pitchFamily="18" charset="-127"/>
              <a:ea typeface="HY헤드라인M" pitchFamily="18" charset="-127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2400" dirty="0">
                <a:latin typeface="HY헤드라인M" pitchFamily="18" charset="-127"/>
                <a:ea typeface="HY헤드라인M" pitchFamily="18" charset="-127"/>
              </a:rPr>
              <a:t>     2017</a:t>
            </a:r>
            <a:r>
              <a:rPr lang="ko-KR" altLang="en-US" sz="2400" dirty="0"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lang="en-US" altLang="ko-KR" sz="2400" dirty="0">
                <a:latin typeface="HY헤드라인M" pitchFamily="18" charset="-127"/>
                <a:ea typeface="HY헤드라인M" pitchFamily="18" charset="-127"/>
              </a:rPr>
              <a:t>: 26</a:t>
            </a:r>
            <a:r>
              <a:rPr lang="ko-KR" altLang="en-US" sz="2400" dirty="0">
                <a:latin typeface="HY헤드라인M" pitchFamily="18" charset="-127"/>
                <a:ea typeface="HY헤드라인M" pitchFamily="18" charset="-127"/>
              </a:rPr>
              <a:t>억</a:t>
            </a:r>
            <a:r>
              <a:rPr lang="en-US" altLang="ko-KR" sz="24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800" dirty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수출 </a:t>
            </a:r>
            <a:r>
              <a:rPr lang="en-US" altLang="ko-KR" sz="1800" dirty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9</a:t>
            </a:r>
            <a:r>
              <a:rPr lang="ko-KR" altLang="en-US" sz="1800" dirty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억</a:t>
            </a:r>
            <a:endParaRPr lang="en-US" altLang="ko-KR" sz="1800" dirty="0">
              <a:solidFill>
                <a:schemeClr val="bg1">
                  <a:lumMod val="6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2400" dirty="0">
                <a:latin typeface="HY헤드라인M" pitchFamily="18" charset="-127"/>
                <a:ea typeface="HY헤드라인M" pitchFamily="18" charset="-127"/>
              </a:rPr>
              <a:t>     2018</a:t>
            </a:r>
            <a:r>
              <a:rPr lang="ko-KR" altLang="en-US" sz="2400" dirty="0"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lang="en-US" altLang="ko-KR" sz="2400" dirty="0">
                <a:latin typeface="HY헤드라인M" pitchFamily="18" charset="-127"/>
                <a:ea typeface="HY헤드라인M" pitchFamily="18" charset="-127"/>
              </a:rPr>
              <a:t>: 28</a:t>
            </a:r>
            <a:r>
              <a:rPr lang="ko-KR" altLang="en-US" sz="2400" dirty="0">
                <a:latin typeface="HY헤드라인M" pitchFamily="18" charset="-127"/>
                <a:ea typeface="HY헤드라인M" pitchFamily="18" charset="-127"/>
              </a:rPr>
              <a:t>억</a:t>
            </a:r>
            <a:r>
              <a:rPr lang="en-US" altLang="ko-KR" sz="24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800" dirty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수출 </a:t>
            </a:r>
            <a:r>
              <a:rPr lang="en-US" altLang="ko-KR" sz="1800" dirty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15</a:t>
            </a:r>
            <a:r>
              <a:rPr lang="ko-KR" altLang="en-US" sz="1800" dirty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억</a:t>
            </a:r>
            <a:endParaRPr lang="en-US" altLang="ko-KR" sz="1800" dirty="0">
              <a:solidFill>
                <a:schemeClr val="bg1">
                  <a:lumMod val="6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       </a:t>
            </a:r>
            <a:r>
              <a:rPr lang="en-US" altLang="ko-KR" sz="2400" dirty="0">
                <a:latin typeface="HY헤드라인M" pitchFamily="18" charset="-127"/>
                <a:ea typeface="HY헤드라인M" pitchFamily="18" charset="-127"/>
              </a:rPr>
              <a:t>2019</a:t>
            </a:r>
            <a:r>
              <a:rPr lang="ko-KR" altLang="en-US" sz="2400" dirty="0"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lang="en-US" altLang="ko-KR" sz="2400" dirty="0">
                <a:latin typeface="HY헤드라인M" pitchFamily="18" charset="-127"/>
                <a:ea typeface="HY헤드라인M" pitchFamily="18" charset="-127"/>
              </a:rPr>
              <a:t>: 22</a:t>
            </a:r>
            <a:r>
              <a:rPr lang="ko-KR" altLang="en-US" sz="2400" dirty="0">
                <a:latin typeface="HY헤드라인M" pitchFamily="18" charset="-127"/>
                <a:ea typeface="HY헤드라인M" pitchFamily="18" charset="-127"/>
              </a:rPr>
              <a:t>억</a:t>
            </a:r>
            <a:r>
              <a:rPr lang="en-US" altLang="ko-KR" sz="24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800" dirty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수출 </a:t>
            </a:r>
            <a:r>
              <a:rPr lang="en-US" altLang="ko-KR" sz="1800" dirty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5</a:t>
            </a:r>
            <a:r>
              <a:rPr lang="ko-KR" altLang="en-US" sz="1800" dirty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억</a:t>
            </a:r>
            <a:endParaRPr lang="en-US" altLang="ko-KR" sz="1800" dirty="0">
              <a:solidFill>
                <a:schemeClr val="bg1">
                  <a:lumMod val="6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2400" dirty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    </a:t>
            </a:r>
            <a:r>
              <a:rPr lang="en-US" altLang="ko-KR" sz="2400" dirty="0">
                <a:latin typeface="HY헤드라인M" pitchFamily="18" charset="-127"/>
                <a:ea typeface="HY헤드라인M" pitchFamily="18" charset="-127"/>
              </a:rPr>
              <a:t>2020</a:t>
            </a:r>
            <a:r>
              <a:rPr lang="ko-KR" altLang="en-US" sz="2400" dirty="0"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lang="en-US" altLang="ko-KR" sz="2400" dirty="0">
                <a:latin typeface="HY헤드라인M" pitchFamily="18" charset="-127"/>
                <a:ea typeface="HY헤드라인M" pitchFamily="18" charset="-127"/>
              </a:rPr>
              <a:t>: 22</a:t>
            </a:r>
            <a:r>
              <a:rPr lang="ko-KR" altLang="en-US" sz="2400" dirty="0">
                <a:latin typeface="HY헤드라인M" pitchFamily="18" charset="-127"/>
                <a:ea typeface="HY헤드라인M" pitchFamily="18" charset="-127"/>
              </a:rPr>
              <a:t>억 </a:t>
            </a:r>
            <a:r>
              <a:rPr lang="en-US" altLang="ko-KR" sz="2400" dirty="0">
                <a:latin typeface="HY헤드라인M" pitchFamily="18" charset="-127"/>
                <a:ea typeface="HY헤드라인M" pitchFamily="18" charset="-127"/>
              </a:rPr>
              <a:t>(6</a:t>
            </a:r>
            <a:r>
              <a:rPr lang="ko-KR" altLang="en-US" sz="2400" dirty="0">
                <a:latin typeface="HY헤드라인M" pitchFamily="18" charset="-127"/>
                <a:ea typeface="HY헤드라인M" pitchFamily="18" charset="-127"/>
              </a:rPr>
              <a:t>월 수주</a:t>
            </a:r>
            <a:r>
              <a:rPr lang="en-US" altLang="ko-KR" sz="2400" dirty="0">
                <a:latin typeface="HY헤드라인M" pitchFamily="18" charset="-127"/>
                <a:ea typeface="HY헤드라인M" pitchFamily="18" charset="-127"/>
              </a:rPr>
              <a:t>), </a:t>
            </a:r>
            <a:endParaRPr lang="en-US" altLang="ko-KR" sz="1800" dirty="0">
              <a:solidFill>
                <a:schemeClr val="bg1">
                  <a:lumMod val="6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6" name="차트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1876445"/>
              </p:ext>
            </p:extLst>
          </p:nvPr>
        </p:nvGraphicFramePr>
        <p:xfrm>
          <a:off x="4724400" y="912844"/>
          <a:ext cx="3962400" cy="2426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323850" y="3863876"/>
            <a:ext cx="8362950" cy="293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24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■ 직원현황</a:t>
            </a:r>
            <a:endParaRPr lang="en-US" altLang="ko-KR" sz="240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2400" dirty="0">
                <a:latin typeface="HY헤드라인M" pitchFamily="18" charset="-127"/>
                <a:ea typeface="HY헤드라인M" pitchFamily="18" charset="-127"/>
              </a:rPr>
              <a:t>     </a:t>
            </a:r>
            <a:r>
              <a:rPr lang="ko-KR" altLang="en-US" sz="2400" dirty="0">
                <a:latin typeface="HY헤드라인M" pitchFamily="18" charset="-127"/>
                <a:ea typeface="HY헤드라인M" pitchFamily="18" charset="-127"/>
              </a:rPr>
              <a:t>직원 총원 </a:t>
            </a:r>
            <a:r>
              <a:rPr lang="en-US" altLang="ko-KR" sz="2400" dirty="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2400" dirty="0" err="1">
                <a:latin typeface="HY헤드라인M" pitchFamily="18" charset="-127"/>
                <a:ea typeface="HY헤드라인M" pitchFamily="18" charset="-127"/>
              </a:rPr>
              <a:t>송우기전</a:t>
            </a:r>
            <a:r>
              <a:rPr lang="ko-KR" altLang="en-US" sz="24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400" dirty="0">
                <a:latin typeface="HY헤드라인M" pitchFamily="18" charset="-127"/>
                <a:ea typeface="HY헤드라인M" pitchFamily="18" charset="-127"/>
              </a:rPr>
              <a:t>:</a:t>
            </a:r>
            <a:r>
              <a:rPr lang="ko-KR" altLang="en-US" sz="24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400" dirty="0">
                <a:latin typeface="HY헤드라인M" pitchFamily="18" charset="-127"/>
                <a:ea typeface="HY헤드라인M" pitchFamily="18" charset="-127"/>
              </a:rPr>
              <a:t>9</a:t>
            </a:r>
            <a:r>
              <a:rPr lang="ko-KR" altLang="en-US" sz="2400" dirty="0">
                <a:latin typeface="HY헤드라인M" pitchFamily="18" charset="-127"/>
                <a:ea typeface="HY헤드라인M" pitchFamily="18" charset="-127"/>
              </a:rPr>
              <a:t>명</a:t>
            </a:r>
            <a:r>
              <a:rPr lang="en-US" altLang="ko-KR" sz="24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400" dirty="0" err="1">
                <a:latin typeface="HY헤드라인M" pitchFamily="18" charset="-127"/>
                <a:ea typeface="HY헤드라인M" pitchFamily="18" charset="-127"/>
              </a:rPr>
              <a:t>송우로보텍</a:t>
            </a:r>
            <a:r>
              <a:rPr lang="ko-KR" altLang="en-US" sz="24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400" dirty="0">
                <a:latin typeface="HY헤드라인M" pitchFamily="18" charset="-127"/>
                <a:ea typeface="HY헤드라인M" pitchFamily="18" charset="-127"/>
              </a:rPr>
              <a:t>: 2</a:t>
            </a:r>
            <a:r>
              <a:rPr lang="ko-KR" altLang="en-US" sz="2400" dirty="0">
                <a:latin typeface="HY헤드라인M" pitchFamily="18" charset="-127"/>
                <a:ea typeface="HY헤드라인M" pitchFamily="18" charset="-127"/>
              </a:rPr>
              <a:t>명</a:t>
            </a:r>
            <a:r>
              <a:rPr lang="en-US" altLang="ko-KR" sz="2400" dirty="0">
                <a:latin typeface="HY헤드라인M" pitchFamily="18" charset="-127"/>
                <a:ea typeface="HY헤드라인M" pitchFamily="18" charset="-127"/>
              </a:rPr>
              <a:t>     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ko-KR" sz="2400" dirty="0">
                <a:latin typeface="HY헤드라인M" pitchFamily="18" charset="-127"/>
                <a:ea typeface="HY헤드라인M" pitchFamily="18" charset="-127"/>
              </a:rPr>
              <a:t>                    </a:t>
            </a:r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1800" dirty="0">
                <a:latin typeface="HY헤드라인M" pitchFamily="18" charset="-127"/>
                <a:ea typeface="HY헤드라인M" pitchFamily="18" charset="-127"/>
              </a:rPr>
              <a:t>전장설계</a:t>
            </a:r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,  PLC</a:t>
            </a:r>
            <a:r>
              <a:rPr lang="ko-KR" altLang="en-US" sz="18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800" dirty="0">
                <a:latin typeface="HY헤드라인M" pitchFamily="18" charset="-127"/>
                <a:ea typeface="HY헤드라인M" pitchFamily="18" charset="-127"/>
              </a:rPr>
              <a:t>시운전인원 </a:t>
            </a:r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: 4</a:t>
            </a:r>
            <a:r>
              <a:rPr lang="ko-KR" altLang="en-US" sz="1800" dirty="0">
                <a:latin typeface="HY헤드라인M" pitchFamily="18" charset="-127"/>
                <a:ea typeface="HY헤드라인M" pitchFamily="18" charset="-127"/>
              </a:rPr>
              <a:t>명</a:t>
            </a:r>
            <a:endParaRPr lang="en-US" altLang="ko-KR" sz="1800" dirty="0">
              <a:latin typeface="HY헤드라인M" pitchFamily="18" charset="-127"/>
              <a:ea typeface="HY헤드라인M" pitchFamily="18" charset="-127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                           - ROBOT</a:t>
            </a:r>
            <a:r>
              <a:rPr lang="ko-KR" altLang="en-US" sz="1800" dirty="0">
                <a:latin typeface="HY헤드라인M" pitchFamily="18" charset="-127"/>
                <a:ea typeface="HY헤드라인M" pitchFamily="18" charset="-127"/>
              </a:rPr>
              <a:t> 전담인원 </a:t>
            </a:r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: 2</a:t>
            </a:r>
            <a:r>
              <a:rPr lang="ko-KR" altLang="en-US" sz="1800" dirty="0">
                <a:latin typeface="HY헤드라인M" pitchFamily="18" charset="-127"/>
                <a:ea typeface="HY헤드라인M" pitchFamily="18" charset="-127"/>
              </a:rPr>
              <a:t>명</a:t>
            </a:r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 , </a:t>
            </a:r>
            <a:r>
              <a:rPr lang="ko-KR" altLang="en-US" sz="1800" dirty="0">
                <a:latin typeface="HY헤드라인M" pitchFamily="18" charset="-127"/>
                <a:ea typeface="HY헤드라인M" pitchFamily="18" charset="-127"/>
              </a:rPr>
              <a:t>비전</a:t>
            </a:r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/PC </a:t>
            </a:r>
            <a:r>
              <a:rPr lang="ko-KR" altLang="en-US" sz="1800" dirty="0" err="1">
                <a:latin typeface="HY헤드라인M" pitchFamily="18" charset="-127"/>
                <a:ea typeface="HY헤드라인M" pitchFamily="18" charset="-127"/>
              </a:rPr>
              <a:t>전담인원</a:t>
            </a:r>
            <a:r>
              <a:rPr lang="ko-KR" altLang="en-US" sz="18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:1</a:t>
            </a:r>
            <a:r>
              <a:rPr lang="ko-KR" altLang="en-US" sz="1800" dirty="0">
                <a:latin typeface="HY헤드라인M" pitchFamily="18" charset="-127"/>
                <a:ea typeface="HY헤드라인M" pitchFamily="18" charset="-127"/>
              </a:rPr>
              <a:t>명</a:t>
            </a:r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    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                           - </a:t>
            </a:r>
            <a:r>
              <a:rPr lang="ko-KR" altLang="en-US" sz="1800" dirty="0">
                <a:latin typeface="HY헤드라인M" pitchFamily="18" charset="-127"/>
                <a:ea typeface="HY헤드라인M" pitchFamily="18" charset="-127"/>
              </a:rPr>
              <a:t>현장관리 </a:t>
            </a:r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/ </a:t>
            </a:r>
            <a:r>
              <a:rPr lang="ko-KR" altLang="en-US" sz="1800" dirty="0">
                <a:latin typeface="HY헤드라인M" pitchFamily="18" charset="-127"/>
                <a:ea typeface="HY헤드라인M" pitchFamily="18" charset="-127"/>
              </a:rPr>
              <a:t>설치 인원 </a:t>
            </a:r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: 4</a:t>
            </a:r>
            <a:r>
              <a:rPr lang="ko-KR" altLang="en-US" sz="1800" dirty="0">
                <a:latin typeface="HY헤드라인M" pitchFamily="18" charset="-127"/>
                <a:ea typeface="HY헤드라인M" pitchFamily="18" charset="-127"/>
              </a:rPr>
              <a:t>명</a:t>
            </a:r>
            <a:endParaRPr lang="en-US" altLang="ko-KR" sz="1500" dirty="0">
              <a:latin typeface="HY헤드라인M" pitchFamily="18" charset="-127"/>
              <a:ea typeface="HY헤드라인M" pitchFamily="18" charset="-127"/>
            </a:endParaRPr>
          </a:p>
          <a:p>
            <a:pPr eaLnBrk="1" hangingPunct="1">
              <a:lnSpc>
                <a:spcPct val="150000"/>
              </a:lnSpc>
            </a:pPr>
            <a:r>
              <a:rPr lang="ko-KR" altLang="en-US" sz="150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150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7559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17" name="Text Box 21"/>
          <p:cNvSpPr txBox="1">
            <a:spLocks noChangeArrowheads="1"/>
          </p:cNvSpPr>
          <p:nvPr/>
        </p:nvSpPr>
        <p:spPr bwMode="auto">
          <a:xfrm>
            <a:off x="990600" y="990600"/>
            <a:ext cx="3352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latinLnBrk="0">
              <a:defRPr/>
            </a:pPr>
            <a:r>
              <a:rPr kumimoji="1" lang="en-US" altLang="ko-KR" sz="1800" dirty="0">
                <a:solidFill>
                  <a:schemeClr val="accent4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South Korea</a:t>
            </a:r>
            <a:endParaRPr kumimoji="1" lang="ko-KR" altLang="en-US" sz="2800" dirty="0">
              <a:ea typeface="Gulim" pitchFamily="50" charset="-127"/>
            </a:endParaRPr>
          </a:p>
        </p:txBody>
      </p:sp>
      <p:sp>
        <p:nvSpPr>
          <p:cNvPr id="106518" name="Text Box 22"/>
          <p:cNvSpPr txBox="1">
            <a:spLocks noChangeArrowheads="1"/>
          </p:cNvSpPr>
          <p:nvPr/>
        </p:nvSpPr>
        <p:spPr bwMode="auto">
          <a:xfrm>
            <a:off x="4572000" y="990600"/>
            <a:ext cx="3429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latinLnBrk="0">
              <a:defRPr/>
            </a:pPr>
            <a:r>
              <a:rPr kumimoji="1" lang="en-US" altLang="ko-KR" sz="1800" dirty="0">
                <a:solidFill>
                  <a:schemeClr val="accent4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International</a:t>
            </a:r>
            <a:r>
              <a:rPr kumimoji="1" lang="ko-KR" altLang="en-US" sz="1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Gulim" pitchFamily="50" charset="-127"/>
              </a:rPr>
              <a:t> </a:t>
            </a:r>
            <a:endParaRPr kumimoji="1" lang="ko-KR" altLang="en-US" sz="2800" dirty="0">
              <a:ea typeface="Gulim" pitchFamily="50" charset="-127"/>
            </a:endParaRPr>
          </a:p>
        </p:txBody>
      </p:sp>
      <p:sp>
        <p:nvSpPr>
          <p:cNvPr id="13317" name="Text Box 23"/>
          <p:cNvSpPr txBox="1">
            <a:spLocks noChangeArrowheads="1"/>
          </p:cNvSpPr>
          <p:nvPr/>
        </p:nvSpPr>
        <p:spPr bwMode="auto">
          <a:xfrm>
            <a:off x="1154906" y="1600200"/>
            <a:ext cx="3048000" cy="410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50000"/>
              </a:lnSpc>
              <a:buFont typeface="Wingdings" pitchFamily="2" charset="2"/>
              <a:buChar char="§"/>
            </a:pPr>
            <a:r>
              <a:rPr kumimoji="1" lang="ko-KR" altLang="en-US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삼성전자 광주 사업장</a:t>
            </a:r>
          </a:p>
          <a:p>
            <a:pPr latinLnBrk="0">
              <a:lnSpc>
                <a:spcPct val="150000"/>
              </a:lnSpc>
              <a:buFont typeface="Wingdings" pitchFamily="2" charset="2"/>
              <a:buChar char="§"/>
            </a:pPr>
            <a:r>
              <a:rPr kumimoji="1" lang="ko-KR" altLang="en-US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삼성전자 수원 사업장</a:t>
            </a:r>
            <a:r>
              <a:rPr kumimoji="1" lang="en-US" altLang="ko-KR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(</a:t>
            </a:r>
            <a:r>
              <a:rPr kumimoji="1" lang="ko-KR" altLang="en-US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개발</a:t>
            </a:r>
            <a:r>
              <a:rPr kumimoji="1" lang="en-US" altLang="ko-KR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)</a:t>
            </a:r>
            <a:endParaRPr kumimoji="1" lang="ko-KR" altLang="en-US" sz="16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latinLnBrk="0">
              <a:lnSpc>
                <a:spcPct val="150000"/>
              </a:lnSpc>
              <a:buFont typeface="Wingdings" pitchFamily="2" charset="2"/>
              <a:buChar char="§"/>
            </a:pPr>
            <a:r>
              <a:rPr kumimoji="1" lang="en-US" altLang="ko-KR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kumimoji="1" lang="ko-KR" altLang="en-US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울산 세종공업</a:t>
            </a:r>
          </a:p>
          <a:p>
            <a:pPr latinLnBrk="0">
              <a:lnSpc>
                <a:spcPct val="150000"/>
              </a:lnSpc>
              <a:buFont typeface="Wingdings" pitchFamily="2" charset="2"/>
              <a:buChar char="§"/>
            </a:pPr>
            <a:r>
              <a:rPr kumimoji="1" lang="ko-KR" altLang="en-US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대구 우진 기계</a:t>
            </a:r>
          </a:p>
          <a:p>
            <a:pPr latinLnBrk="0">
              <a:lnSpc>
                <a:spcPct val="150000"/>
              </a:lnSpc>
              <a:buFont typeface="Wingdings" pitchFamily="2" charset="2"/>
              <a:buChar char="§"/>
            </a:pPr>
            <a:r>
              <a:rPr kumimoji="1" lang="ko-KR" altLang="en-US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수원 </a:t>
            </a:r>
            <a:r>
              <a:rPr kumimoji="1" lang="en-US" altLang="ko-KR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ANI</a:t>
            </a:r>
            <a:endParaRPr kumimoji="1" lang="ko-KR" altLang="en-US" sz="16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latinLnBrk="0">
              <a:lnSpc>
                <a:spcPct val="150000"/>
              </a:lnSpc>
              <a:buFont typeface="Wingdings" pitchFamily="2" charset="2"/>
              <a:buChar char="§"/>
            </a:pPr>
            <a:r>
              <a:rPr kumimoji="1" lang="ko-KR" altLang="en-US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기아자동차</a:t>
            </a:r>
            <a:r>
              <a:rPr kumimoji="1" lang="en-US" altLang="ko-KR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(</a:t>
            </a:r>
            <a:r>
              <a:rPr kumimoji="1" lang="ko-KR" altLang="en-US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광주</a:t>
            </a:r>
            <a:r>
              <a:rPr kumimoji="1" lang="en-US" altLang="ko-KR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)</a:t>
            </a:r>
          </a:p>
          <a:p>
            <a:pPr latinLnBrk="0">
              <a:lnSpc>
                <a:spcPct val="150000"/>
              </a:lnSpc>
              <a:buFont typeface="Wingdings" pitchFamily="2" charset="2"/>
              <a:buChar char="§"/>
            </a:pPr>
            <a:r>
              <a:rPr kumimoji="1" lang="en-US" altLang="ko-KR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kumimoji="1" lang="ko-KR" altLang="en-US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한라공조</a:t>
            </a:r>
          </a:p>
          <a:p>
            <a:pPr latinLnBrk="0">
              <a:lnSpc>
                <a:spcPct val="150000"/>
              </a:lnSpc>
              <a:buFont typeface="Wingdings" pitchFamily="2" charset="2"/>
              <a:buChar char="§"/>
            </a:pPr>
            <a:r>
              <a:rPr kumimoji="1" lang="ko-KR" altLang="en-US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광전자그룹</a:t>
            </a:r>
            <a:r>
              <a:rPr kumimoji="1" lang="en-US" altLang="ko-KR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(</a:t>
            </a:r>
            <a:r>
              <a:rPr kumimoji="1" lang="ko-KR" altLang="en-US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한국 </a:t>
            </a:r>
            <a:r>
              <a:rPr kumimoji="1" lang="ko-KR" altLang="en-US" sz="1600" dirty="0" err="1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고덴시</a:t>
            </a:r>
            <a:r>
              <a:rPr kumimoji="1" lang="en-US" altLang="ko-KR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)</a:t>
            </a:r>
            <a:endParaRPr kumimoji="1" lang="ko-KR" altLang="en-US" sz="16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latinLnBrk="0">
              <a:lnSpc>
                <a:spcPct val="150000"/>
              </a:lnSpc>
              <a:buFont typeface="Wingdings" pitchFamily="2" charset="2"/>
              <a:buChar char="§"/>
            </a:pPr>
            <a:r>
              <a:rPr kumimoji="1" lang="ko-KR" altLang="en-US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현대제철</a:t>
            </a:r>
            <a:r>
              <a:rPr kumimoji="1" lang="en-US" altLang="ko-KR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(</a:t>
            </a:r>
            <a:r>
              <a:rPr kumimoji="1" lang="ko-KR" altLang="en-US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순천</a:t>
            </a:r>
            <a:r>
              <a:rPr kumimoji="1" lang="en-US" altLang="ko-KR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)</a:t>
            </a:r>
            <a:endParaRPr kumimoji="1" lang="ko-KR" altLang="en-US" sz="16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latinLnBrk="0">
              <a:lnSpc>
                <a:spcPct val="150000"/>
              </a:lnSpc>
              <a:buFont typeface="Wingdings" pitchFamily="2" charset="2"/>
              <a:buChar char="§"/>
            </a:pPr>
            <a:r>
              <a:rPr kumimoji="1" lang="ko-KR" altLang="en-US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kumimoji="1" lang="en-US" altLang="ko-KR" sz="1600" dirty="0" err="1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Sebang</a:t>
            </a:r>
            <a:r>
              <a:rPr kumimoji="1" lang="en-US" altLang="ko-KR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Global Battery</a:t>
            </a:r>
          </a:p>
          <a:p>
            <a:pPr latinLnBrk="0">
              <a:lnSpc>
                <a:spcPct val="150000"/>
              </a:lnSpc>
              <a:buFont typeface="Wingdings" pitchFamily="2" charset="2"/>
              <a:buChar char="§"/>
            </a:pPr>
            <a:r>
              <a:rPr kumimoji="1" lang="ko-KR" altLang="en-US" sz="1600" dirty="0" err="1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건영클린텍</a:t>
            </a:r>
            <a:r>
              <a:rPr kumimoji="1" lang="ko-KR" altLang="en-US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kumimoji="1" lang="en-US" altLang="ko-KR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(</a:t>
            </a:r>
            <a:r>
              <a:rPr kumimoji="1" lang="ko-KR" altLang="en-US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마스크</a:t>
            </a:r>
            <a:r>
              <a:rPr kumimoji="1" lang="en-US" altLang="ko-KR" sz="16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)</a:t>
            </a:r>
          </a:p>
        </p:txBody>
      </p:sp>
      <p:sp>
        <p:nvSpPr>
          <p:cNvPr id="13318" name="Text Box 24"/>
          <p:cNvSpPr txBox="1">
            <a:spLocks noChangeArrowheads="1"/>
          </p:cNvSpPr>
          <p:nvPr/>
        </p:nvSpPr>
        <p:spPr bwMode="auto">
          <a:xfrm>
            <a:off x="4852988" y="1524000"/>
            <a:ext cx="3048000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50000"/>
              </a:lnSpc>
              <a:buFont typeface="Wingdings" pitchFamily="2" charset="2"/>
              <a:buChar char="§"/>
            </a:pPr>
            <a:r>
              <a:rPr kumimoji="1" lang="en-US" altLang="ko-KR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LG Electronics in Mexico</a:t>
            </a:r>
          </a:p>
          <a:p>
            <a:pPr latinLnBrk="0">
              <a:lnSpc>
                <a:spcPct val="150000"/>
              </a:lnSpc>
              <a:buFont typeface="Wingdings" pitchFamily="2" charset="2"/>
              <a:buChar char="§"/>
            </a:pPr>
            <a:r>
              <a:rPr kumimoji="1" lang="en-US" altLang="ko-KR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SEHA(</a:t>
            </a:r>
            <a:r>
              <a:rPr kumimoji="1" lang="ko-KR" altLang="en-US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삼성전자 미국</a:t>
            </a:r>
            <a:r>
              <a:rPr kumimoji="1" lang="en-US" altLang="ko-KR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)</a:t>
            </a:r>
          </a:p>
          <a:p>
            <a:pPr latinLnBrk="0">
              <a:lnSpc>
                <a:spcPct val="150000"/>
              </a:lnSpc>
              <a:buFont typeface="Wingdings" pitchFamily="2" charset="2"/>
              <a:buChar char="§"/>
            </a:pPr>
            <a:r>
              <a:rPr lang="es-ES" sz="1400" dirty="0"/>
              <a:t>Kia Motors Mexico (KMM),   </a:t>
            </a:r>
            <a:r>
              <a:rPr kumimoji="1" lang="ko-KR" altLang="en-US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endParaRPr kumimoji="1" lang="en-US" altLang="ko-KR" sz="14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latinLnBrk="0">
              <a:lnSpc>
                <a:spcPct val="150000"/>
              </a:lnSpc>
              <a:buFont typeface="Wingdings" pitchFamily="2" charset="2"/>
              <a:buChar char="§"/>
            </a:pPr>
            <a:r>
              <a:rPr kumimoji="1" lang="en-US" altLang="ko-KR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SEHC(</a:t>
            </a:r>
            <a:r>
              <a:rPr kumimoji="1" lang="ko-KR" altLang="en-US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삼성전자 </a:t>
            </a:r>
            <a:r>
              <a:rPr kumimoji="1" lang="ko-KR" altLang="en-US" sz="1400" dirty="0" err="1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호치민</a:t>
            </a:r>
            <a:r>
              <a:rPr kumimoji="1" lang="en-US" altLang="ko-KR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)</a:t>
            </a:r>
            <a:endParaRPr kumimoji="1" lang="ko-KR" altLang="en-US" sz="14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latinLnBrk="0">
              <a:lnSpc>
                <a:spcPct val="150000"/>
              </a:lnSpc>
              <a:buFont typeface="Wingdings" pitchFamily="2" charset="2"/>
              <a:buChar char="§"/>
            </a:pPr>
            <a:r>
              <a:rPr kumimoji="1" lang="ko-KR" altLang="en-US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kumimoji="1" lang="en-US" altLang="ko-KR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Kia Motor  Georgia  KMMG, USA</a:t>
            </a:r>
            <a:endParaRPr kumimoji="1" lang="ko-KR" altLang="en-US" sz="14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latinLnBrk="0">
              <a:lnSpc>
                <a:spcPct val="150000"/>
              </a:lnSpc>
              <a:buFont typeface="Wingdings" pitchFamily="2" charset="2"/>
              <a:buChar char="§"/>
            </a:pPr>
            <a:r>
              <a:rPr kumimoji="1" lang="ko-KR" altLang="en-US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kumimoji="1" lang="en-US" altLang="ko-KR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SEPM(</a:t>
            </a:r>
            <a:r>
              <a:rPr kumimoji="1" lang="ko-KR" altLang="en-US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삼성전자 폴란드</a:t>
            </a:r>
            <a:r>
              <a:rPr kumimoji="1" lang="en-US" altLang="ko-KR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)</a:t>
            </a:r>
            <a:endParaRPr kumimoji="1" lang="ko-KR" altLang="en-US" sz="14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latinLnBrk="0">
              <a:lnSpc>
                <a:spcPct val="150000"/>
              </a:lnSpc>
              <a:buFont typeface="Wingdings" pitchFamily="2" charset="2"/>
              <a:buChar char="§"/>
            </a:pPr>
            <a:r>
              <a:rPr kumimoji="1" lang="ko-KR" altLang="en-US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kumimoji="1" lang="en-US" altLang="ko-KR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TSE(</a:t>
            </a:r>
            <a:r>
              <a:rPr kumimoji="1" lang="ko-KR" altLang="en-US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삼성전자 태국</a:t>
            </a:r>
            <a:r>
              <a:rPr kumimoji="1" lang="en-US" altLang="ko-KR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)</a:t>
            </a:r>
          </a:p>
          <a:p>
            <a:pPr latinLnBrk="0">
              <a:lnSpc>
                <a:spcPct val="150000"/>
              </a:lnSpc>
              <a:buFont typeface="Wingdings" pitchFamily="2" charset="2"/>
              <a:buChar char="§"/>
            </a:pPr>
            <a:r>
              <a:rPr kumimoji="1" lang="ko-KR" altLang="en-US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kumimoji="1" lang="en-US" altLang="ko-KR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SEMP(</a:t>
            </a:r>
            <a:r>
              <a:rPr kumimoji="1" lang="ko-KR" altLang="en-US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삼성전자 멕시코</a:t>
            </a:r>
            <a:r>
              <a:rPr kumimoji="1" lang="en-US" altLang="ko-KR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)</a:t>
            </a:r>
          </a:p>
          <a:p>
            <a:pPr latinLnBrk="0">
              <a:lnSpc>
                <a:spcPct val="150000"/>
              </a:lnSpc>
              <a:buFont typeface="Wingdings" pitchFamily="2" charset="2"/>
              <a:buChar char="§"/>
            </a:pPr>
            <a:r>
              <a:rPr kumimoji="1" lang="en-US" altLang="ko-KR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kumimoji="1" lang="ko-KR" altLang="en-US" sz="1400" dirty="0" err="1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포렌시아</a:t>
            </a:r>
            <a:r>
              <a:rPr kumimoji="1" lang="en-US" altLang="ko-KR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(</a:t>
            </a:r>
            <a:r>
              <a:rPr kumimoji="1" lang="ko-KR" altLang="en-US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미국 인디애나폴리스</a:t>
            </a:r>
            <a:r>
              <a:rPr kumimoji="1" lang="en-US" altLang="ko-KR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)</a:t>
            </a:r>
            <a:endParaRPr kumimoji="1" lang="ko-KR" altLang="en-US" sz="14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latinLnBrk="0">
              <a:lnSpc>
                <a:spcPct val="150000"/>
              </a:lnSpc>
              <a:buFont typeface="Wingdings" pitchFamily="2" charset="2"/>
              <a:buChar char="§"/>
            </a:pPr>
            <a:r>
              <a:rPr kumimoji="1" lang="en-US" altLang="ko-KR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SDV(</a:t>
            </a:r>
            <a:r>
              <a:rPr kumimoji="1" lang="ko-KR" altLang="en-US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삼성 디스플레이하노이</a:t>
            </a:r>
            <a:r>
              <a:rPr kumimoji="1" lang="en-US" altLang="ko-KR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)</a:t>
            </a:r>
            <a:endParaRPr kumimoji="1" lang="ko-KR" altLang="en-US" sz="14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13319" name="Rectangle 11"/>
          <p:cNvSpPr>
            <a:spLocks noChangeArrowheads="1"/>
          </p:cNvSpPr>
          <p:nvPr/>
        </p:nvSpPr>
        <p:spPr bwMode="auto">
          <a:xfrm>
            <a:off x="990600" y="1524000"/>
            <a:ext cx="3376613" cy="4572000"/>
          </a:xfrm>
          <a:prstGeom prst="rect">
            <a:avLst/>
          </a:prstGeom>
          <a:noFill/>
          <a:ln w="31750" cap="rnd">
            <a:solidFill>
              <a:srgbClr val="BAD6FC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1" lang="ko-KR" altLang="en-US" sz="1400">
              <a:latin typeface="Verdana" pitchFamily="34" charset="0"/>
              <a:ea typeface="HY견명조" pitchFamily="18" charset="-127"/>
            </a:endParaRPr>
          </a:p>
        </p:txBody>
      </p:sp>
      <p:sp>
        <p:nvSpPr>
          <p:cNvPr id="13320" name="Rectangle 11"/>
          <p:cNvSpPr>
            <a:spLocks noChangeArrowheads="1"/>
          </p:cNvSpPr>
          <p:nvPr/>
        </p:nvSpPr>
        <p:spPr bwMode="auto">
          <a:xfrm>
            <a:off x="4572000" y="1524000"/>
            <a:ext cx="3446463" cy="4572000"/>
          </a:xfrm>
          <a:prstGeom prst="rect">
            <a:avLst/>
          </a:prstGeom>
          <a:noFill/>
          <a:ln w="31750" cap="rnd">
            <a:solidFill>
              <a:srgbClr val="BAD6FC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1" lang="ko-KR" altLang="en-US" sz="1400">
              <a:latin typeface="Verdana" pitchFamily="34" charset="0"/>
              <a:ea typeface="HY견명조" pitchFamily="18" charset="-127"/>
            </a:endParaRPr>
          </a:p>
        </p:txBody>
      </p:sp>
      <p:sp>
        <p:nvSpPr>
          <p:cNvPr id="13321" name="Rectangle 319"/>
          <p:cNvSpPr>
            <a:spLocks noChangeArrowheads="1"/>
          </p:cNvSpPr>
          <p:nvPr/>
        </p:nvSpPr>
        <p:spPr bwMode="auto">
          <a:xfrm>
            <a:off x="1125538" y="762000"/>
            <a:ext cx="6646862" cy="310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10000"/>
              </a:lnSpc>
              <a:spcBef>
                <a:spcPct val="70000"/>
              </a:spcBef>
            </a:pPr>
            <a:r>
              <a:rPr kumimoji="1" lang="en-US" altLang="ko-KR" sz="1400" dirty="0">
                <a:solidFill>
                  <a:schemeClr val="bg1"/>
                </a:solidFill>
              </a:rPr>
              <a:t>Client List</a:t>
            </a:r>
          </a:p>
        </p:txBody>
      </p:sp>
      <p:sp>
        <p:nvSpPr>
          <p:cNvPr id="13322" name="Rectangle 11"/>
          <p:cNvSpPr>
            <a:spLocks noChangeArrowheads="1"/>
          </p:cNvSpPr>
          <p:nvPr/>
        </p:nvSpPr>
        <p:spPr bwMode="black">
          <a:xfrm>
            <a:off x="457200" y="228600"/>
            <a:ext cx="73914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latinLnBrk="0" hangingPunct="0"/>
            <a:r>
              <a:rPr lang="en-US" altLang="ko-KR" sz="4100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굴림" pitchFamily="50" charset="-127"/>
                <a:cs typeface="+mj-cs"/>
              </a:rPr>
              <a:t>5.</a:t>
            </a:r>
            <a:r>
              <a:rPr lang="ko-KR" altLang="en-US" sz="4100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굴림" pitchFamily="50" charset="-127"/>
                <a:cs typeface="+mj-cs"/>
              </a:rPr>
              <a:t>주요</a:t>
            </a:r>
            <a:r>
              <a:rPr lang="ko-KR" altLang="en-US" sz="2800" dirty="0">
                <a:latin typeface="Verdana" pitchFamily="34" charset="0"/>
              </a:rPr>
              <a:t> </a:t>
            </a:r>
            <a:r>
              <a:rPr lang="ko-KR" altLang="en-US" sz="4100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굴림" pitchFamily="50" charset="-127"/>
                <a:cs typeface="+mj-cs"/>
              </a:rPr>
              <a:t>거래선 및 납품실적</a:t>
            </a:r>
            <a:endParaRPr lang="en-US" altLang="ko-KR" sz="4100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굴림" pitchFamily="50" charset="-127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4"/>
          <p:cNvSpPr>
            <a:spLocks noChangeArrowheads="1"/>
          </p:cNvSpPr>
          <p:nvPr/>
        </p:nvSpPr>
        <p:spPr bwMode="black">
          <a:xfrm>
            <a:off x="1219200" y="136796"/>
            <a:ext cx="7391400" cy="388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2800" dirty="0">
                <a:latin typeface="Verdana" pitchFamily="34" charset="0"/>
              </a:rPr>
              <a:t>6.1 </a:t>
            </a:r>
            <a:r>
              <a:rPr lang="ko-KR" altLang="en-US" sz="2800" dirty="0">
                <a:latin typeface="Verdana" pitchFamily="34" charset="0"/>
              </a:rPr>
              <a:t>납품실적 및 </a:t>
            </a:r>
            <a:r>
              <a:rPr lang="en-US" altLang="ko-KR" sz="2800" dirty="0">
                <a:latin typeface="Verdana" pitchFamily="34" charset="0"/>
              </a:rPr>
              <a:t>Set-up </a:t>
            </a:r>
            <a:r>
              <a:rPr lang="ko-KR" altLang="en-US" sz="2800" dirty="0">
                <a:latin typeface="Verdana" pitchFamily="34" charset="0"/>
              </a:rPr>
              <a:t>현황</a:t>
            </a:r>
            <a:endParaRPr lang="en-US" altLang="ko-KR" sz="2800" dirty="0">
              <a:latin typeface="Verdana" pitchFamily="34" charset="0"/>
            </a:endParaRPr>
          </a:p>
        </p:txBody>
      </p:sp>
      <p:sp>
        <p:nvSpPr>
          <p:cNvPr id="9219" name="Rectangle 319"/>
          <p:cNvSpPr>
            <a:spLocks noChangeArrowheads="1"/>
          </p:cNvSpPr>
          <p:nvPr/>
        </p:nvSpPr>
        <p:spPr bwMode="auto">
          <a:xfrm>
            <a:off x="1125538" y="762000"/>
            <a:ext cx="6646862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latinLnBrk="1" hangingPunct="1">
              <a:lnSpc>
                <a:spcPct val="110000"/>
              </a:lnSpc>
              <a:spcBef>
                <a:spcPct val="70000"/>
              </a:spcBef>
            </a:pPr>
            <a:r>
              <a:rPr kumimoji="1" lang="en-US" altLang="ko-KR" sz="1400">
                <a:solidFill>
                  <a:schemeClr val="bg1"/>
                </a:solidFill>
              </a:rPr>
              <a:t>Department</a:t>
            </a:r>
            <a:endParaRPr kumimoji="1" lang="ko-KR" altLang="en-US" sz="1400">
              <a:solidFill>
                <a:schemeClr val="bg1"/>
              </a:solidFill>
            </a:endParaRP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685628" y="571295"/>
            <a:ext cx="973994" cy="914400"/>
            <a:chOff x="720" y="1082"/>
            <a:chExt cx="568" cy="559"/>
          </a:xfrm>
        </p:grpSpPr>
        <p:sp>
          <p:nvSpPr>
            <p:cNvPr id="9236" name="Rectangle 27"/>
            <p:cNvSpPr>
              <a:spLocks noChangeArrowheads="1"/>
            </p:cNvSpPr>
            <p:nvPr/>
          </p:nvSpPr>
          <p:spPr bwMode="gray">
            <a:xfrm rot="3419336">
              <a:off x="724" y="1078"/>
              <a:ext cx="559" cy="568"/>
            </a:xfrm>
            <a:prstGeom prst="rect">
              <a:avLst/>
            </a:prstGeom>
            <a:gradFill rotWithShape="1">
              <a:gsLst>
                <a:gs pos="0">
                  <a:srgbClr val="001847"/>
                </a:gs>
                <a:gs pos="50000">
                  <a:srgbClr val="003399"/>
                </a:gs>
                <a:gs pos="100000">
                  <a:srgbClr val="001847"/>
                </a:gs>
              </a:gsLst>
              <a:lin ang="27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003399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1" hangingPunct="1"/>
              <a:endParaRPr lang="ko-KR" altLang="ko-KR"/>
            </a:p>
          </p:txBody>
        </p:sp>
        <p:sp>
          <p:nvSpPr>
            <p:cNvPr id="83996" name="Rectangle 28"/>
            <p:cNvSpPr>
              <a:spLocks noChangeArrowheads="1"/>
            </p:cNvSpPr>
            <p:nvPr/>
          </p:nvSpPr>
          <p:spPr bwMode="gray">
            <a:xfrm>
              <a:off x="761" y="1152"/>
              <a:ext cx="484" cy="3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ko-KR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Times New Roman" pitchFamily="18" charset="0"/>
                </a:rPr>
                <a:t>삼성전자</a:t>
              </a:r>
              <a:endParaRPr lang="en-US" altLang="ko-KR" sz="1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endParaRPr>
            </a:p>
            <a:p>
              <a:pPr algn="ctr" eaLnBrk="1" hangingPunct="1">
                <a:defRPr/>
              </a:pPr>
              <a:r>
                <a:rPr lang="ko-KR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Times New Roman" pitchFamily="18" charset="0"/>
                </a:rPr>
                <a:t>미국 법인</a:t>
              </a:r>
              <a:endParaRPr lang="en-US" altLang="ko-KR" sz="1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endParaRPr>
            </a:p>
            <a:p>
              <a:pPr algn="ctr" eaLnBrk="1" hangingPunct="1">
                <a:defRPr/>
              </a:pPr>
              <a:r>
                <a:rPr lang="ko-KR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Times New Roman" pitchFamily="18" charset="0"/>
                </a:rPr>
                <a:t>자동화</a:t>
              </a:r>
              <a:endParaRPr lang="en-US" altLang="ko-KR" sz="1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endParaRPr>
            </a:p>
          </p:txBody>
        </p:sp>
      </p:grpSp>
      <p:sp>
        <p:nvSpPr>
          <p:cNvPr id="9221" name="Text Box 30"/>
          <p:cNvSpPr txBox="1">
            <a:spLocks noChangeArrowheads="1"/>
          </p:cNvSpPr>
          <p:nvPr/>
        </p:nvSpPr>
        <p:spPr bwMode="auto">
          <a:xfrm>
            <a:off x="2147838" y="730073"/>
            <a:ext cx="5121876" cy="830997"/>
          </a:xfrm>
          <a:prstGeom prst="rect">
            <a:avLst/>
          </a:prstGeom>
          <a:noFill/>
          <a:ln w="19050" cap="rnd" algn="ctr">
            <a:noFill/>
            <a:prstDash val="sysDot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defTabSz="935038" eaLnBrk="1" hangingPunct="1">
              <a:buFontTx/>
              <a:buChar char="•"/>
            </a:pP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Design and Planning</a:t>
            </a:r>
          </a:p>
          <a:p>
            <a:pPr lvl="1" defTabSz="935038" eaLnBrk="1" hangingPunct="1">
              <a:buFontTx/>
              <a:buChar char="•"/>
            </a:pP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PLC &amp; ROBOT Application</a:t>
            </a:r>
          </a:p>
          <a:p>
            <a:pPr lvl="1" defTabSz="935038" eaLnBrk="1" hangingPunct="1">
              <a:buFontTx/>
              <a:buChar char="•"/>
            </a:pP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kumimoji="1"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세탁기 </a:t>
            </a: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Spin Drum line Set-up</a:t>
            </a:r>
          </a:p>
          <a:p>
            <a:pPr lvl="1" defTabSz="935038" eaLnBrk="1" hangingPunct="1">
              <a:buFontTx/>
              <a:buChar char="•"/>
            </a:pP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Spin Drum </a:t>
            </a:r>
            <a:r>
              <a:rPr kumimoji="1" lang="en-US" altLang="ko-KR" sz="1200" dirty="0" err="1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assy</a:t>
            </a: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’ </a:t>
            </a:r>
            <a:r>
              <a:rPr kumimoji="1"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자동화</a:t>
            </a: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(</a:t>
            </a:r>
            <a:r>
              <a:rPr kumimoji="1"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물류</a:t>
            </a: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,</a:t>
            </a:r>
            <a:r>
              <a:rPr kumimoji="1"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삽입</a:t>
            </a: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,</a:t>
            </a:r>
            <a:r>
              <a:rPr kumimoji="1"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체결</a:t>
            </a: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,</a:t>
            </a:r>
            <a:r>
              <a:rPr kumimoji="1"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이송</a:t>
            </a: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,</a:t>
            </a:r>
            <a:r>
              <a:rPr kumimoji="1"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반전</a:t>
            </a: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,</a:t>
            </a:r>
            <a:r>
              <a:rPr kumimoji="1"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검사 자동화</a:t>
            </a: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)</a:t>
            </a:r>
            <a:endParaRPr kumimoji="1" lang="ko-KR" altLang="en-US" sz="12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9222" name="AutoShape 31"/>
          <p:cNvSpPr>
            <a:spLocks noChangeArrowheads="1"/>
          </p:cNvSpPr>
          <p:nvPr/>
        </p:nvSpPr>
        <p:spPr bwMode="auto">
          <a:xfrm rot="-5400000">
            <a:off x="4524893" y="-1302333"/>
            <a:ext cx="921484" cy="4913595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ko-KR" altLang="ko-KR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795" y="1729334"/>
            <a:ext cx="4165600" cy="238546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22" y="1729334"/>
            <a:ext cx="4290947" cy="238546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22" y="4290467"/>
            <a:ext cx="4290947" cy="23622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200" y="4286250"/>
            <a:ext cx="4186195" cy="24193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4"/>
          <p:cNvSpPr>
            <a:spLocks noChangeArrowheads="1"/>
          </p:cNvSpPr>
          <p:nvPr/>
        </p:nvSpPr>
        <p:spPr bwMode="black">
          <a:xfrm>
            <a:off x="1219200" y="136796"/>
            <a:ext cx="7391400" cy="388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2800" dirty="0">
                <a:latin typeface="Verdana" pitchFamily="34" charset="0"/>
              </a:rPr>
              <a:t>6.2 </a:t>
            </a:r>
            <a:r>
              <a:rPr lang="ko-KR" altLang="en-US" sz="2800" dirty="0">
                <a:latin typeface="Verdana" pitchFamily="34" charset="0"/>
              </a:rPr>
              <a:t>납품실적 및 </a:t>
            </a:r>
            <a:r>
              <a:rPr lang="en-US" altLang="ko-KR" sz="2800" dirty="0">
                <a:latin typeface="Verdana" pitchFamily="34" charset="0"/>
              </a:rPr>
              <a:t>Set-up </a:t>
            </a:r>
            <a:r>
              <a:rPr lang="ko-KR" altLang="en-US" sz="2800" dirty="0">
                <a:latin typeface="Verdana" pitchFamily="34" charset="0"/>
              </a:rPr>
              <a:t>현황</a:t>
            </a:r>
            <a:endParaRPr lang="en-US" altLang="ko-KR" sz="2800" dirty="0">
              <a:latin typeface="Verdana" pitchFamily="34" charset="0"/>
            </a:endParaRPr>
          </a:p>
        </p:txBody>
      </p:sp>
      <p:sp>
        <p:nvSpPr>
          <p:cNvPr id="9219" name="Rectangle 319"/>
          <p:cNvSpPr>
            <a:spLocks noChangeArrowheads="1"/>
          </p:cNvSpPr>
          <p:nvPr/>
        </p:nvSpPr>
        <p:spPr bwMode="auto">
          <a:xfrm>
            <a:off x="1125538" y="762000"/>
            <a:ext cx="6646862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latinLnBrk="1" hangingPunct="1">
              <a:lnSpc>
                <a:spcPct val="110000"/>
              </a:lnSpc>
              <a:spcBef>
                <a:spcPct val="70000"/>
              </a:spcBef>
            </a:pPr>
            <a:r>
              <a:rPr kumimoji="1" lang="en-US" altLang="ko-KR" sz="1400">
                <a:solidFill>
                  <a:schemeClr val="bg1"/>
                </a:solidFill>
              </a:rPr>
              <a:t>Department</a:t>
            </a:r>
            <a:endParaRPr kumimoji="1" lang="ko-KR" altLang="en-US" sz="1400">
              <a:solidFill>
                <a:schemeClr val="bg1"/>
              </a:solidFill>
            </a:endParaRP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685800" y="739937"/>
            <a:ext cx="973994" cy="914400"/>
            <a:chOff x="720" y="1152"/>
            <a:chExt cx="568" cy="559"/>
          </a:xfrm>
        </p:grpSpPr>
        <p:sp>
          <p:nvSpPr>
            <p:cNvPr id="9236" name="Rectangle 27"/>
            <p:cNvSpPr>
              <a:spLocks noChangeArrowheads="1"/>
            </p:cNvSpPr>
            <p:nvPr/>
          </p:nvSpPr>
          <p:spPr bwMode="gray">
            <a:xfrm rot="3419336">
              <a:off x="724" y="1148"/>
              <a:ext cx="559" cy="568"/>
            </a:xfrm>
            <a:prstGeom prst="rect">
              <a:avLst/>
            </a:prstGeom>
            <a:gradFill rotWithShape="1">
              <a:gsLst>
                <a:gs pos="0">
                  <a:srgbClr val="001847"/>
                </a:gs>
                <a:gs pos="50000">
                  <a:srgbClr val="003399"/>
                </a:gs>
                <a:gs pos="100000">
                  <a:srgbClr val="001847"/>
                </a:gs>
              </a:gsLst>
              <a:lin ang="27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003399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1" hangingPunct="1"/>
              <a:endParaRPr lang="ko-KR" altLang="ko-KR"/>
            </a:p>
          </p:txBody>
        </p:sp>
        <p:sp>
          <p:nvSpPr>
            <p:cNvPr id="83996" name="Rectangle 28"/>
            <p:cNvSpPr>
              <a:spLocks noChangeArrowheads="1"/>
            </p:cNvSpPr>
            <p:nvPr/>
          </p:nvSpPr>
          <p:spPr bwMode="gray">
            <a:xfrm>
              <a:off x="773" y="1212"/>
              <a:ext cx="459" cy="3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ko-KR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Times New Roman" pitchFamily="18" charset="0"/>
                </a:rPr>
                <a:t>삼성전자</a:t>
              </a:r>
              <a:endParaRPr lang="en-US" altLang="ko-KR" sz="1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endParaRPr>
            </a:p>
            <a:p>
              <a:pPr algn="ctr" eaLnBrk="1" hangingPunct="1">
                <a:defRPr/>
              </a:pPr>
              <a:r>
                <a:rPr lang="ko-KR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Times New Roman" pitchFamily="18" charset="0"/>
                </a:rPr>
                <a:t>용접</a:t>
              </a:r>
              <a:endParaRPr lang="en-US" altLang="ko-KR" sz="1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endParaRPr>
            </a:p>
            <a:p>
              <a:pPr algn="ctr" eaLnBrk="1" hangingPunct="1">
                <a:defRPr/>
              </a:pPr>
              <a:r>
                <a:rPr lang="ko-KR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Times New Roman" pitchFamily="18" charset="0"/>
                </a:rPr>
                <a:t>자동화</a:t>
              </a:r>
              <a:endParaRPr lang="en-US" altLang="ko-KR" sz="1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endParaRPr>
            </a:p>
          </p:txBody>
        </p:sp>
      </p:grpSp>
      <p:sp>
        <p:nvSpPr>
          <p:cNvPr id="9221" name="Text Box 30"/>
          <p:cNvSpPr txBox="1">
            <a:spLocks noChangeArrowheads="1"/>
          </p:cNvSpPr>
          <p:nvPr/>
        </p:nvSpPr>
        <p:spPr bwMode="auto">
          <a:xfrm>
            <a:off x="2082567" y="811847"/>
            <a:ext cx="5121876" cy="830997"/>
          </a:xfrm>
          <a:prstGeom prst="rect">
            <a:avLst/>
          </a:prstGeom>
          <a:noFill/>
          <a:ln w="19050" cap="rnd" algn="ctr">
            <a:noFill/>
            <a:prstDash val="sysDot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defTabSz="935038" eaLnBrk="1" hangingPunct="1">
              <a:buFontTx/>
              <a:buChar char="•"/>
            </a:pP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Design and Planning</a:t>
            </a:r>
          </a:p>
          <a:p>
            <a:pPr lvl="1" defTabSz="935038" eaLnBrk="1" hangingPunct="1">
              <a:buFontTx/>
              <a:buChar char="•"/>
            </a:pP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kumimoji="1"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기존 산소용접 수작업용접  </a:t>
            </a: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&gt;&gt; </a:t>
            </a:r>
            <a:r>
              <a:rPr kumimoji="1"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고주파 용접 자동화 변경</a:t>
            </a:r>
            <a:endParaRPr kumimoji="1" lang="en-US" altLang="ko-KR" sz="12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lvl="1" defTabSz="935038" eaLnBrk="1" hangingPunct="1">
              <a:buFontTx/>
              <a:buChar char="•"/>
            </a:pP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kumimoji="1"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냉장고 </a:t>
            </a:r>
            <a:r>
              <a:rPr kumimoji="1" lang="en-US" altLang="ko-KR" sz="1200" dirty="0" err="1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Evap</a:t>
            </a: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kumimoji="1"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및 </a:t>
            </a:r>
            <a:r>
              <a:rPr kumimoji="1" lang="ko-KR" altLang="en-US" sz="1200" dirty="0" err="1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동파이프</a:t>
            </a:r>
            <a:r>
              <a:rPr kumimoji="1"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자동 용접</a:t>
            </a:r>
            <a:endParaRPr kumimoji="1" lang="en-US" altLang="ko-KR" sz="12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lvl="1" defTabSz="935038" eaLnBrk="1" hangingPunct="1">
              <a:buFontTx/>
              <a:buChar char="•"/>
            </a:pP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kumimoji="1"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국내외 삼성전자 냉장고 공장 </a:t>
            </a:r>
            <a:r>
              <a:rPr kumimoji="1" lang="ko-KR" altLang="en-US" sz="1200" dirty="0" err="1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횡전개</a:t>
            </a: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(60</a:t>
            </a:r>
            <a:r>
              <a:rPr kumimoji="1"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대 이상</a:t>
            </a: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)</a:t>
            </a:r>
            <a:endParaRPr kumimoji="1" lang="ko-KR" altLang="en-US" sz="12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9222" name="AutoShape 31"/>
          <p:cNvSpPr>
            <a:spLocks noChangeArrowheads="1"/>
          </p:cNvSpPr>
          <p:nvPr/>
        </p:nvSpPr>
        <p:spPr bwMode="auto">
          <a:xfrm rot="-5400000">
            <a:off x="4473860" y="-1241140"/>
            <a:ext cx="921484" cy="4913595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ko-KR" altLang="ko-KR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133600"/>
            <a:ext cx="2895600" cy="38354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438" y="2133600"/>
            <a:ext cx="2914650" cy="38354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133600"/>
            <a:ext cx="2876550" cy="383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2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4"/>
          <p:cNvSpPr>
            <a:spLocks noChangeArrowheads="1"/>
          </p:cNvSpPr>
          <p:nvPr/>
        </p:nvSpPr>
        <p:spPr bwMode="black">
          <a:xfrm>
            <a:off x="1219200" y="136796"/>
            <a:ext cx="7391400" cy="388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2800" dirty="0">
                <a:latin typeface="Verdana" pitchFamily="34" charset="0"/>
              </a:rPr>
              <a:t>6.3 </a:t>
            </a:r>
            <a:r>
              <a:rPr lang="ko-KR" altLang="en-US" sz="2800" dirty="0">
                <a:latin typeface="Verdana" pitchFamily="34" charset="0"/>
              </a:rPr>
              <a:t>납품실적 및 </a:t>
            </a:r>
            <a:r>
              <a:rPr lang="en-US" altLang="ko-KR" sz="2800" dirty="0">
                <a:latin typeface="Verdana" pitchFamily="34" charset="0"/>
              </a:rPr>
              <a:t>Set-up </a:t>
            </a:r>
            <a:r>
              <a:rPr lang="ko-KR" altLang="en-US" sz="2800" dirty="0">
                <a:latin typeface="Verdana" pitchFamily="34" charset="0"/>
              </a:rPr>
              <a:t>현황</a:t>
            </a:r>
            <a:endParaRPr lang="en-US" altLang="ko-KR" sz="2800" dirty="0">
              <a:latin typeface="Verdana" pitchFamily="34" charset="0"/>
            </a:endParaRPr>
          </a:p>
        </p:txBody>
      </p:sp>
      <p:sp>
        <p:nvSpPr>
          <p:cNvPr id="9219" name="Rectangle 319"/>
          <p:cNvSpPr>
            <a:spLocks noChangeArrowheads="1"/>
          </p:cNvSpPr>
          <p:nvPr/>
        </p:nvSpPr>
        <p:spPr bwMode="auto">
          <a:xfrm>
            <a:off x="1125538" y="762000"/>
            <a:ext cx="6646862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latinLnBrk="1" hangingPunct="1">
              <a:lnSpc>
                <a:spcPct val="110000"/>
              </a:lnSpc>
              <a:spcBef>
                <a:spcPct val="70000"/>
              </a:spcBef>
            </a:pPr>
            <a:r>
              <a:rPr kumimoji="1" lang="en-US" altLang="ko-KR" sz="1400">
                <a:solidFill>
                  <a:schemeClr val="bg1"/>
                </a:solidFill>
              </a:rPr>
              <a:t>Department</a:t>
            </a:r>
            <a:endParaRPr kumimoji="1" lang="ko-KR" altLang="en-US" sz="1400">
              <a:solidFill>
                <a:schemeClr val="bg1"/>
              </a:solidFill>
            </a:endParaRP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773463" y="739937"/>
            <a:ext cx="973993" cy="914400"/>
            <a:chOff x="731" y="1152"/>
            <a:chExt cx="568" cy="559"/>
          </a:xfrm>
        </p:grpSpPr>
        <p:sp>
          <p:nvSpPr>
            <p:cNvPr id="9236" name="Rectangle 27"/>
            <p:cNvSpPr>
              <a:spLocks noChangeArrowheads="1"/>
            </p:cNvSpPr>
            <p:nvPr/>
          </p:nvSpPr>
          <p:spPr bwMode="gray">
            <a:xfrm rot="3419336">
              <a:off x="735" y="1148"/>
              <a:ext cx="559" cy="568"/>
            </a:xfrm>
            <a:prstGeom prst="rect">
              <a:avLst/>
            </a:prstGeom>
            <a:gradFill rotWithShape="1">
              <a:gsLst>
                <a:gs pos="0">
                  <a:srgbClr val="001847"/>
                </a:gs>
                <a:gs pos="50000">
                  <a:srgbClr val="003399"/>
                </a:gs>
                <a:gs pos="100000">
                  <a:srgbClr val="001847"/>
                </a:gs>
              </a:gsLst>
              <a:lin ang="27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003399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1" hangingPunct="1"/>
              <a:endParaRPr lang="ko-KR" altLang="ko-KR"/>
            </a:p>
          </p:txBody>
        </p:sp>
        <p:sp>
          <p:nvSpPr>
            <p:cNvPr id="83996" name="Rectangle 28"/>
            <p:cNvSpPr>
              <a:spLocks noChangeArrowheads="1"/>
            </p:cNvSpPr>
            <p:nvPr/>
          </p:nvSpPr>
          <p:spPr bwMode="gray">
            <a:xfrm>
              <a:off x="798" y="1323"/>
              <a:ext cx="484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ko-KR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Times New Roman" pitchFamily="18" charset="0"/>
                </a:rPr>
                <a:t>삼성 </a:t>
              </a:r>
              <a:r>
                <a:rPr lang="ko-KR" altLang="en-US" sz="12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Times New Roman" pitchFamily="18" charset="0"/>
                </a:rPr>
                <a:t>콤프</a:t>
              </a:r>
              <a:endParaRPr lang="en-US" altLang="ko-KR" sz="1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endParaRPr>
            </a:p>
          </p:txBody>
        </p:sp>
      </p:grpSp>
      <p:sp>
        <p:nvSpPr>
          <p:cNvPr id="9221" name="Text Box 30"/>
          <p:cNvSpPr txBox="1">
            <a:spLocks noChangeArrowheads="1"/>
          </p:cNvSpPr>
          <p:nvPr/>
        </p:nvSpPr>
        <p:spPr bwMode="auto">
          <a:xfrm>
            <a:off x="2262231" y="854978"/>
            <a:ext cx="5121876" cy="1015663"/>
          </a:xfrm>
          <a:prstGeom prst="rect">
            <a:avLst/>
          </a:prstGeom>
          <a:noFill/>
          <a:ln w="19050" cap="rnd" algn="ctr">
            <a:noFill/>
            <a:prstDash val="sysDot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defTabSz="935038" eaLnBrk="1" hangingPunct="1">
              <a:buFontTx/>
              <a:buChar char="•"/>
            </a:pP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Design and Planning</a:t>
            </a:r>
          </a:p>
          <a:p>
            <a:pPr lvl="1" defTabSz="935038" eaLnBrk="1" hangingPunct="1">
              <a:buFontTx/>
              <a:buChar char="•"/>
            </a:pP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kumimoji="1"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기존 산소용접 수작업용접  </a:t>
            </a: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&gt;&gt; </a:t>
            </a:r>
            <a:r>
              <a:rPr kumimoji="1"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고주파 용접 자동화 변경</a:t>
            </a:r>
            <a:endParaRPr kumimoji="1" lang="en-US" altLang="ko-KR" sz="12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lvl="1" defTabSz="935038" eaLnBrk="1" hangingPunct="1">
              <a:buFontTx/>
              <a:buChar char="•"/>
            </a:pP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kumimoji="1"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냉장고 </a:t>
            </a:r>
            <a:r>
              <a:rPr kumimoji="1" lang="en-US" altLang="ko-KR" sz="1200" dirty="0" err="1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Evap</a:t>
            </a: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kumimoji="1"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및 동파이프 자동 용접</a:t>
            </a:r>
            <a:endParaRPr kumimoji="1" lang="en-US" altLang="ko-KR" sz="12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lvl="1" defTabSz="935038">
              <a:buFontTx/>
              <a:buChar char="•"/>
            </a:pPr>
            <a:r>
              <a:rPr kumimoji="1"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국내외 삼성전자 냉장고 공장 </a:t>
            </a:r>
            <a:r>
              <a:rPr kumimoji="1" lang="ko-KR" altLang="en-US" sz="1200" dirty="0" err="1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횡전개</a:t>
            </a: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(60</a:t>
            </a:r>
            <a:r>
              <a:rPr kumimoji="1"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대 이상</a:t>
            </a: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)</a:t>
            </a:r>
            <a:endParaRPr kumimoji="1" lang="ko-KR" altLang="en-US" sz="12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lvl="1" defTabSz="935038" eaLnBrk="1" hangingPunct="1">
              <a:buFontTx/>
              <a:buChar char="•"/>
            </a:pPr>
            <a:endParaRPr kumimoji="1" lang="en-US" altLang="ko-KR" sz="12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9222" name="AutoShape 31"/>
          <p:cNvSpPr>
            <a:spLocks noChangeArrowheads="1"/>
          </p:cNvSpPr>
          <p:nvPr/>
        </p:nvSpPr>
        <p:spPr bwMode="auto">
          <a:xfrm rot="-5400000">
            <a:off x="4639286" y="-1190107"/>
            <a:ext cx="921484" cy="4913595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ko-KR" altLang="ko-KR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785B5DC6-C10A-4062-B053-C955BAB512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2"/>
          <a:stretch/>
        </p:blipFill>
        <p:spPr>
          <a:xfrm>
            <a:off x="4783822" y="2133600"/>
            <a:ext cx="4191001" cy="386715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8DB0FCE-820C-4A99-9BBC-8175B553B2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/>
          <a:stretch/>
        </p:blipFill>
        <p:spPr>
          <a:xfrm>
            <a:off x="152400" y="2133600"/>
            <a:ext cx="4343400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610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4"/>
          <p:cNvSpPr>
            <a:spLocks noChangeArrowheads="1"/>
          </p:cNvSpPr>
          <p:nvPr/>
        </p:nvSpPr>
        <p:spPr bwMode="black">
          <a:xfrm>
            <a:off x="1219200" y="136796"/>
            <a:ext cx="7391400" cy="388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2800" dirty="0">
                <a:latin typeface="Verdana" pitchFamily="34" charset="0"/>
              </a:rPr>
              <a:t>6.4 </a:t>
            </a:r>
            <a:r>
              <a:rPr lang="ko-KR" altLang="en-US" sz="2800" dirty="0">
                <a:latin typeface="Verdana" pitchFamily="34" charset="0"/>
              </a:rPr>
              <a:t>납품실적 및 </a:t>
            </a:r>
            <a:r>
              <a:rPr lang="en-US" altLang="ko-KR" sz="2800" dirty="0">
                <a:latin typeface="Verdana" pitchFamily="34" charset="0"/>
              </a:rPr>
              <a:t>Set-up </a:t>
            </a:r>
            <a:r>
              <a:rPr lang="ko-KR" altLang="en-US" sz="2800" dirty="0">
                <a:latin typeface="Verdana" pitchFamily="34" charset="0"/>
              </a:rPr>
              <a:t>현황</a:t>
            </a:r>
            <a:endParaRPr lang="en-US" altLang="ko-KR" sz="2800" dirty="0">
              <a:latin typeface="Verdana" pitchFamily="34" charset="0"/>
            </a:endParaRPr>
          </a:p>
        </p:txBody>
      </p:sp>
      <p:sp>
        <p:nvSpPr>
          <p:cNvPr id="9219" name="Rectangle 319"/>
          <p:cNvSpPr>
            <a:spLocks noChangeArrowheads="1"/>
          </p:cNvSpPr>
          <p:nvPr/>
        </p:nvSpPr>
        <p:spPr bwMode="auto">
          <a:xfrm>
            <a:off x="1125538" y="762000"/>
            <a:ext cx="6646862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latinLnBrk="1" hangingPunct="1">
              <a:lnSpc>
                <a:spcPct val="110000"/>
              </a:lnSpc>
              <a:spcBef>
                <a:spcPct val="70000"/>
              </a:spcBef>
            </a:pPr>
            <a:r>
              <a:rPr kumimoji="1" lang="en-US" altLang="ko-KR" sz="1400">
                <a:solidFill>
                  <a:schemeClr val="bg1"/>
                </a:solidFill>
              </a:rPr>
              <a:t>Department</a:t>
            </a:r>
            <a:endParaRPr kumimoji="1" lang="ko-KR" altLang="en-US" sz="1400">
              <a:solidFill>
                <a:schemeClr val="bg1"/>
              </a:solidFill>
            </a:endParaRP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676260" y="739937"/>
            <a:ext cx="1304947" cy="914400"/>
            <a:chOff x="681" y="1152"/>
            <a:chExt cx="761" cy="559"/>
          </a:xfrm>
        </p:grpSpPr>
        <p:sp>
          <p:nvSpPr>
            <p:cNvPr id="9236" name="Rectangle 27"/>
            <p:cNvSpPr>
              <a:spLocks noChangeArrowheads="1"/>
            </p:cNvSpPr>
            <p:nvPr/>
          </p:nvSpPr>
          <p:spPr bwMode="gray">
            <a:xfrm rot="3419336">
              <a:off x="735" y="1148"/>
              <a:ext cx="559" cy="568"/>
            </a:xfrm>
            <a:prstGeom prst="rect">
              <a:avLst/>
            </a:prstGeom>
            <a:gradFill rotWithShape="1">
              <a:gsLst>
                <a:gs pos="0">
                  <a:srgbClr val="001847"/>
                </a:gs>
                <a:gs pos="50000">
                  <a:srgbClr val="003399"/>
                </a:gs>
                <a:gs pos="100000">
                  <a:srgbClr val="001847"/>
                </a:gs>
              </a:gsLst>
              <a:lin ang="27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003399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1" hangingPunct="1"/>
              <a:endParaRPr lang="ko-KR" altLang="ko-KR"/>
            </a:p>
          </p:txBody>
        </p:sp>
        <p:sp>
          <p:nvSpPr>
            <p:cNvPr id="83996" name="Rectangle 28"/>
            <p:cNvSpPr>
              <a:spLocks noChangeArrowheads="1"/>
            </p:cNvSpPr>
            <p:nvPr/>
          </p:nvSpPr>
          <p:spPr bwMode="gray">
            <a:xfrm>
              <a:off x="681" y="1303"/>
              <a:ext cx="761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ko-KR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Times New Roman" pitchFamily="18" charset="0"/>
                </a:rPr>
                <a:t>함평 </a:t>
              </a:r>
              <a:r>
                <a:rPr lang="en-US" altLang="ko-KR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Times New Roman" pitchFamily="18" charset="0"/>
                </a:rPr>
                <a:t>CERRACO</a:t>
              </a:r>
            </a:p>
            <a:p>
              <a:pPr algn="ctr" eaLnBrk="1" hangingPunct="1">
                <a:defRPr/>
              </a:pPr>
              <a:r>
                <a:rPr lang="ko-KR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Times New Roman" pitchFamily="18" charset="0"/>
                </a:rPr>
                <a:t>벽돌공장</a:t>
              </a:r>
              <a:endParaRPr lang="en-US" altLang="ko-KR" sz="1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endParaRPr>
            </a:p>
          </p:txBody>
        </p:sp>
      </p:grpSp>
      <p:sp>
        <p:nvSpPr>
          <p:cNvPr id="9221" name="Text Box 30"/>
          <p:cNvSpPr txBox="1">
            <a:spLocks noChangeArrowheads="1"/>
          </p:cNvSpPr>
          <p:nvPr/>
        </p:nvSpPr>
        <p:spPr bwMode="auto">
          <a:xfrm>
            <a:off x="2438400" y="920313"/>
            <a:ext cx="5121876" cy="646331"/>
          </a:xfrm>
          <a:prstGeom prst="rect">
            <a:avLst/>
          </a:prstGeom>
          <a:noFill/>
          <a:ln w="19050" cap="rnd" algn="ctr">
            <a:noFill/>
            <a:prstDash val="sysDot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defTabSz="935038" eaLnBrk="1" hangingPunct="1">
              <a:buFontTx/>
              <a:buChar char="•"/>
            </a:pP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Design and Planning</a:t>
            </a:r>
          </a:p>
          <a:p>
            <a:pPr lvl="1" defTabSz="935038" eaLnBrk="1" hangingPunct="1">
              <a:buFontTx/>
              <a:buChar char="•"/>
            </a:pP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kumimoji="1"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기존 산소용접 수작업용접  </a:t>
            </a: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&gt;&gt; </a:t>
            </a:r>
            <a:r>
              <a:rPr kumimoji="1"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고주파 용접 자동화 변경</a:t>
            </a:r>
            <a:endParaRPr kumimoji="1" lang="en-US" altLang="ko-KR" sz="12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lvl="1" defTabSz="935038" eaLnBrk="1" hangingPunct="1">
              <a:buFontTx/>
              <a:buChar char="•"/>
            </a:pP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kumimoji="1" lang="en-US" altLang="ko-KR" sz="1200" dirty="0" err="1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Evap</a:t>
            </a:r>
            <a:r>
              <a: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kumimoji="1" lang="ko-KR" altLang="en-US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및 동파이프 자동 용접</a:t>
            </a:r>
            <a:endParaRPr kumimoji="1" lang="en-US" altLang="ko-KR" sz="12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9222" name="AutoShape 31"/>
          <p:cNvSpPr>
            <a:spLocks noChangeArrowheads="1"/>
          </p:cNvSpPr>
          <p:nvPr/>
        </p:nvSpPr>
        <p:spPr bwMode="auto">
          <a:xfrm rot="-5400000">
            <a:off x="4815455" y="-1190107"/>
            <a:ext cx="921484" cy="4913595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ko-KR" altLang="ko-KR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8552099-02C0-4C20-8013-F4B590CD622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4" r="8009"/>
          <a:stretch/>
        </p:blipFill>
        <p:spPr>
          <a:xfrm>
            <a:off x="144011" y="2133600"/>
            <a:ext cx="4320000" cy="3914999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B9F95CF7-6287-478B-8025-32EE9DFBB1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3" y="2133600"/>
            <a:ext cx="4320000" cy="39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561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7"/>
          <p:cNvGrpSpPr>
            <a:grpSpLocks/>
          </p:cNvGrpSpPr>
          <p:nvPr/>
        </p:nvGrpSpPr>
        <p:grpSpPr bwMode="auto">
          <a:xfrm>
            <a:off x="894368" y="609600"/>
            <a:ext cx="1239232" cy="914400"/>
            <a:chOff x="703" y="1152"/>
            <a:chExt cx="724" cy="559"/>
          </a:xfrm>
        </p:grpSpPr>
        <p:sp>
          <p:nvSpPr>
            <p:cNvPr id="73786" name="Rectangle 58"/>
            <p:cNvSpPr>
              <a:spLocks noChangeArrowheads="1"/>
            </p:cNvSpPr>
            <p:nvPr/>
          </p:nvSpPr>
          <p:spPr bwMode="gray">
            <a:xfrm rot="3419336">
              <a:off x="725" y="1147"/>
              <a:ext cx="559" cy="569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73787" name="Rectangle 59"/>
            <p:cNvSpPr>
              <a:spLocks noChangeArrowheads="1"/>
            </p:cNvSpPr>
            <p:nvPr/>
          </p:nvSpPr>
          <p:spPr bwMode="gray">
            <a:xfrm>
              <a:off x="703" y="1281"/>
              <a:ext cx="724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ko-KR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Times New Roman" pitchFamily="18" charset="0"/>
                </a:rPr>
                <a:t>삼성디스플레이</a:t>
              </a:r>
              <a:endParaRPr lang="en-US" altLang="ko-KR" sz="1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endParaRPr>
            </a:p>
            <a:p>
              <a:pPr algn="ctr" eaLnBrk="1" hangingPunct="1">
                <a:defRPr/>
              </a:pPr>
              <a:r>
                <a:rPr lang="en-US" altLang="ko-KR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Times New Roman" pitchFamily="18" charset="0"/>
                </a:rPr>
                <a:t>65” </a:t>
              </a:r>
              <a:r>
                <a:rPr lang="ko-KR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Times New Roman" pitchFamily="18" charset="0"/>
                </a:rPr>
                <a:t>패널 라인</a:t>
              </a:r>
              <a:endParaRPr lang="en-US" altLang="ko-KR" sz="1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endParaRPr>
            </a:p>
          </p:txBody>
        </p:sp>
      </p:grpSp>
      <p:grpSp>
        <p:nvGrpSpPr>
          <p:cNvPr id="3" name="Group 67"/>
          <p:cNvGrpSpPr>
            <a:grpSpLocks/>
          </p:cNvGrpSpPr>
          <p:nvPr/>
        </p:nvGrpSpPr>
        <p:grpSpPr bwMode="auto">
          <a:xfrm>
            <a:off x="2590800" y="550178"/>
            <a:ext cx="4946650" cy="1066800"/>
            <a:chOff x="1732" y="845"/>
            <a:chExt cx="3116" cy="864"/>
          </a:xfrm>
        </p:grpSpPr>
        <p:sp>
          <p:nvSpPr>
            <p:cNvPr id="11281" name="AutoShape 12"/>
            <p:cNvSpPr>
              <a:spLocks noChangeArrowheads="1"/>
            </p:cNvSpPr>
            <p:nvPr/>
          </p:nvSpPr>
          <p:spPr bwMode="auto">
            <a:xfrm rot="-5400000">
              <a:off x="2976" y="-163"/>
              <a:ext cx="864" cy="2880"/>
            </a:xfrm>
            <a:prstGeom prst="roundRect">
              <a:avLst>
                <a:gd name="adj" fmla="val 13745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ko-KR" altLang="ko-KR"/>
            </a:p>
          </p:txBody>
        </p:sp>
        <p:sp>
          <p:nvSpPr>
            <p:cNvPr id="11282" name="Text Box 16"/>
            <p:cNvSpPr txBox="1">
              <a:spLocks noChangeArrowheads="1"/>
            </p:cNvSpPr>
            <p:nvPr/>
          </p:nvSpPr>
          <p:spPr bwMode="auto">
            <a:xfrm>
              <a:off x="1732" y="941"/>
              <a:ext cx="2976" cy="523"/>
            </a:xfrm>
            <a:prstGeom prst="rect">
              <a:avLst/>
            </a:prstGeom>
            <a:noFill/>
            <a:ln w="19050" cap="rnd" algn="ctr">
              <a:noFill/>
              <a:prstDash val="sysDot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vl="1" defTabSz="935038" eaLnBrk="1" hangingPunct="1">
                <a:buFont typeface="Wingdings" pitchFamily="2" charset="2"/>
                <a:buChar char="§"/>
              </a:pPr>
              <a:r>
                <a:rPr kumimoji="1" lang="en-US" altLang="ko-KR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 65” TV </a:t>
              </a:r>
              <a:r>
                <a:rPr kumimoji="1" lang="ko-KR" altLang="en-US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패널  자동 투입 </a:t>
              </a:r>
              <a:r>
                <a:rPr kumimoji="1" lang="en-US" altLang="ko-KR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/</a:t>
              </a:r>
              <a:r>
                <a:rPr kumimoji="1" lang="ko-KR" altLang="en-US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검사</a:t>
              </a:r>
              <a:r>
                <a:rPr kumimoji="1" lang="en-US" altLang="ko-KR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/</a:t>
              </a:r>
              <a:r>
                <a:rPr kumimoji="1" lang="ko-KR" altLang="en-US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분류 라인</a:t>
              </a:r>
              <a:endPara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endParaRPr>
            </a:p>
            <a:p>
              <a:pPr lvl="1" defTabSz="935038" eaLnBrk="1" hangingPunct="1">
                <a:buFont typeface="Wingdings" pitchFamily="2" charset="2"/>
                <a:buChar char="§"/>
              </a:pPr>
              <a:r>
                <a:rPr kumimoji="1" lang="en-US" altLang="ko-KR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 </a:t>
              </a:r>
              <a:r>
                <a:rPr kumimoji="1" lang="ko-KR" altLang="en-US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검사 </a:t>
              </a:r>
              <a:r>
                <a:rPr kumimoji="1" lang="en-US" altLang="ko-KR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Station 3</a:t>
              </a:r>
              <a:r>
                <a:rPr kumimoji="1" lang="ko-KR" altLang="en-US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개소 </a:t>
              </a:r>
              <a:r>
                <a:rPr kumimoji="1" lang="en-US" altLang="ko-KR" sz="1200" dirty="0" err="1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Capa</a:t>
              </a:r>
              <a:r>
                <a:rPr kumimoji="1" lang="en-US" altLang="ko-KR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 : 2000</a:t>
              </a:r>
              <a:r>
                <a:rPr kumimoji="1" lang="ko-KR" altLang="en-US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매</a:t>
              </a:r>
              <a:r>
                <a:rPr kumimoji="1" lang="en-US" altLang="ko-KR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/</a:t>
              </a:r>
              <a:r>
                <a:rPr kumimoji="1" lang="ko-KR" altLang="en-US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일</a:t>
              </a:r>
              <a:endPara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endParaRPr>
            </a:p>
            <a:p>
              <a:pPr lvl="1" defTabSz="935038" eaLnBrk="1" hangingPunct="1">
                <a:buFont typeface="Wingdings" pitchFamily="2" charset="2"/>
                <a:buChar char="§"/>
              </a:pPr>
              <a:r>
                <a:rPr kumimoji="1" lang="en-US" altLang="ko-KR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 Palletizing System</a:t>
              </a:r>
            </a:p>
          </p:txBody>
        </p:sp>
      </p:grpSp>
      <p:pic>
        <p:nvPicPr>
          <p:cNvPr id="20" name="그림 1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30497" y="1764513"/>
            <a:ext cx="2861103" cy="2137874"/>
          </a:xfrm>
          <a:prstGeom prst="rect">
            <a:avLst/>
          </a:prstGeom>
        </p:spPr>
      </p:pic>
      <p:pic>
        <p:nvPicPr>
          <p:cNvPr id="21" name="Picture 2" descr="C:\Users\ANI\Desktop\커브드\mmt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70540" y="3989327"/>
            <a:ext cx="2492460" cy="2640073"/>
          </a:xfrm>
          <a:prstGeom prst="rect">
            <a:avLst/>
          </a:prstGeom>
          <a:noFill/>
        </p:spPr>
      </p:pic>
      <p:sp>
        <p:nvSpPr>
          <p:cNvPr id="12" name="Rectangle 24"/>
          <p:cNvSpPr>
            <a:spLocks noChangeArrowheads="1"/>
          </p:cNvSpPr>
          <p:nvPr/>
        </p:nvSpPr>
        <p:spPr bwMode="black">
          <a:xfrm>
            <a:off x="1219200" y="76200"/>
            <a:ext cx="7391400" cy="388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2800" dirty="0">
                <a:latin typeface="Verdana" pitchFamily="34" charset="0"/>
              </a:rPr>
              <a:t>6.5 </a:t>
            </a:r>
            <a:r>
              <a:rPr lang="ko-KR" altLang="en-US" sz="2800" dirty="0">
                <a:latin typeface="Verdana" pitchFamily="34" charset="0"/>
              </a:rPr>
              <a:t>납품실적 및 </a:t>
            </a:r>
            <a:r>
              <a:rPr lang="en-US" altLang="ko-KR" sz="2800" dirty="0">
                <a:latin typeface="Verdana" pitchFamily="34" charset="0"/>
              </a:rPr>
              <a:t>Set-up </a:t>
            </a:r>
            <a:r>
              <a:rPr lang="ko-KR" altLang="en-US" sz="2800" dirty="0">
                <a:latin typeface="Verdana" pitchFamily="34" charset="0"/>
              </a:rPr>
              <a:t>현황</a:t>
            </a:r>
            <a:endParaRPr lang="en-US" altLang="ko-KR" sz="2800" dirty="0">
              <a:latin typeface="Verdana" pitchFamily="34" charset="0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23195" y="1749346"/>
            <a:ext cx="5643602" cy="5143536"/>
          </a:xfrm>
          <a:prstGeom prst="roundRect">
            <a:avLst>
              <a:gd name="adj" fmla="val 6387"/>
            </a:avLst>
          </a:prstGeom>
          <a:solidFill>
            <a:schemeClr val="bg1"/>
          </a:solidFill>
          <a:ln w="127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4" name="Picture 2" descr="C:\Users\ANI\Desktop\65 개조 그림파일\UN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7211" y="2019708"/>
            <a:ext cx="5356710" cy="4348616"/>
          </a:xfrm>
          <a:prstGeom prst="rect">
            <a:avLst/>
          </a:prstGeom>
          <a:noFill/>
        </p:spPr>
      </p:pic>
      <p:sp>
        <p:nvSpPr>
          <p:cNvPr id="15" name="Text Box 218"/>
          <p:cNvSpPr txBox="1">
            <a:spLocks noChangeArrowheads="1"/>
          </p:cNvSpPr>
          <p:nvPr/>
        </p:nvSpPr>
        <p:spPr bwMode="auto">
          <a:xfrm>
            <a:off x="3766533" y="6607130"/>
            <a:ext cx="1152128" cy="230832"/>
          </a:xfrm>
          <a:prstGeom prst="rect">
            <a:avLst/>
          </a:prstGeom>
          <a:solidFill>
            <a:srgbClr val="0CDAE4"/>
          </a:solidFill>
          <a:ln w="19050" algn="ctr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900" dirty="0">
                <a:latin typeface="맑은 고딕" pitchFamily="50" charset="-127"/>
                <a:ea typeface="맑은 고딕" pitchFamily="50" charset="-127"/>
              </a:rPr>
              <a:t>Belt Conveyor #1</a:t>
            </a:r>
          </a:p>
        </p:txBody>
      </p:sp>
      <p:sp>
        <p:nvSpPr>
          <p:cNvPr id="16" name="Text Box 218"/>
          <p:cNvSpPr txBox="1">
            <a:spLocks noChangeArrowheads="1"/>
          </p:cNvSpPr>
          <p:nvPr/>
        </p:nvSpPr>
        <p:spPr bwMode="auto">
          <a:xfrm>
            <a:off x="4338037" y="2163724"/>
            <a:ext cx="1152128" cy="230832"/>
          </a:xfrm>
          <a:prstGeom prst="rect">
            <a:avLst/>
          </a:prstGeom>
          <a:solidFill>
            <a:srgbClr val="0CDAE4"/>
          </a:solidFill>
          <a:ln w="19050" algn="ctr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900" dirty="0">
                <a:latin typeface="맑은 고딕" pitchFamily="50" charset="-127"/>
                <a:ea typeface="맑은 고딕" pitchFamily="50" charset="-127"/>
              </a:rPr>
              <a:t>Roller Conveyor</a:t>
            </a:r>
          </a:p>
        </p:txBody>
      </p:sp>
      <p:cxnSp>
        <p:nvCxnSpPr>
          <p:cNvPr id="17" name="꺾인 연결선 10"/>
          <p:cNvCxnSpPr>
            <a:endCxn id="16" idx="1"/>
          </p:cNvCxnSpPr>
          <p:nvPr/>
        </p:nvCxnSpPr>
        <p:spPr bwMode="auto">
          <a:xfrm flipV="1">
            <a:off x="2694963" y="2279140"/>
            <a:ext cx="1643074" cy="1184718"/>
          </a:xfrm>
          <a:prstGeom prst="bentConnector3">
            <a:avLst>
              <a:gd name="adj1" fmla="val 105"/>
            </a:avLst>
          </a:prstGeom>
          <a:ln w="12700">
            <a:solidFill>
              <a:srgbClr val="FF0000"/>
            </a:solidFill>
            <a:headEnd type="oval" w="med" len="med"/>
            <a:tailEnd type="non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8" name="꺾인 연결선 10"/>
          <p:cNvCxnSpPr>
            <a:endCxn id="19" idx="1"/>
          </p:cNvCxnSpPr>
          <p:nvPr/>
        </p:nvCxnSpPr>
        <p:spPr bwMode="auto">
          <a:xfrm rot="5400000" flipH="1" flipV="1">
            <a:off x="3992583" y="3475594"/>
            <a:ext cx="476596" cy="214312"/>
          </a:xfrm>
          <a:prstGeom prst="bentConnector2">
            <a:avLst/>
          </a:prstGeom>
          <a:ln w="12700">
            <a:solidFill>
              <a:srgbClr val="FF0000"/>
            </a:solidFill>
            <a:headEnd type="oval" w="med" len="med"/>
            <a:tailEnd type="non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9" name="Text Box 218"/>
          <p:cNvSpPr txBox="1">
            <a:spLocks noChangeArrowheads="1"/>
          </p:cNvSpPr>
          <p:nvPr/>
        </p:nvSpPr>
        <p:spPr bwMode="auto">
          <a:xfrm>
            <a:off x="4338037" y="3229036"/>
            <a:ext cx="1149731" cy="230832"/>
          </a:xfrm>
          <a:prstGeom prst="rect">
            <a:avLst/>
          </a:prstGeom>
          <a:solidFill>
            <a:srgbClr val="0CDAE4"/>
          </a:solidFill>
          <a:ln w="19050" algn="ctr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900" dirty="0">
                <a:latin typeface="맑은 고딕" pitchFamily="50" charset="-127"/>
                <a:ea typeface="맑은 고딕" pitchFamily="50" charset="-127"/>
              </a:rPr>
              <a:t>안전 </a:t>
            </a:r>
            <a:r>
              <a:rPr lang="en-US" altLang="ko-KR" sz="900" dirty="0">
                <a:latin typeface="맑은 고딕" pitchFamily="50" charset="-127"/>
                <a:ea typeface="맑은 고딕" pitchFamily="50" charset="-127"/>
              </a:rPr>
              <a:t>FENCE</a:t>
            </a:r>
          </a:p>
        </p:txBody>
      </p:sp>
      <p:sp>
        <p:nvSpPr>
          <p:cNvPr id="22" name="Text Box 218"/>
          <p:cNvSpPr txBox="1">
            <a:spLocks noChangeArrowheads="1"/>
          </p:cNvSpPr>
          <p:nvPr/>
        </p:nvSpPr>
        <p:spPr bwMode="auto">
          <a:xfrm>
            <a:off x="2571467" y="6052156"/>
            <a:ext cx="1152128" cy="230832"/>
          </a:xfrm>
          <a:prstGeom prst="rect">
            <a:avLst/>
          </a:prstGeom>
          <a:solidFill>
            <a:srgbClr val="0CDAE4"/>
          </a:solidFill>
          <a:ln w="19050" algn="ctr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900" dirty="0">
                <a:latin typeface="맑은 고딕" pitchFamily="50" charset="-127"/>
                <a:ea typeface="맑은 고딕" pitchFamily="50" charset="-127"/>
              </a:rPr>
              <a:t>Belt Conveyor #2</a:t>
            </a:r>
          </a:p>
        </p:txBody>
      </p:sp>
      <p:sp>
        <p:nvSpPr>
          <p:cNvPr id="23" name="Text Box 218"/>
          <p:cNvSpPr txBox="1">
            <a:spLocks noChangeArrowheads="1"/>
          </p:cNvSpPr>
          <p:nvPr/>
        </p:nvSpPr>
        <p:spPr bwMode="auto">
          <a:xfrm>
            <a:off x="123195" y="5044044"/>
            <a:ext cx="1152128" cy="230832"/>
          </a:xfrm>
          <a:prstGeom prst="rect">
            <a:avLst/>
          </a:prstGeom>
          <a:solidFill>
            <a:srgbClr val="0CDAE4"/>
          </a:solidFill>
          <a:ln w="19050" algn="ctr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900" dirty="0" err="1">
                <a:latin typeface="맑은 고딕" pitchFamily="50" charset="-127"/>
                <a:ea typeface="맑은 고딕" pitchFamily="50" charset="-127"/>
              </a:rPr>
              <a:t>다관절</a:t>
            </a:r>
            <a:r>
              <a:rPr lang="ko-KR" altLang="en-US" sz="9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dirty="0">
                <a:latin typeface="맑은 고딕" pitchFamily="50" charset="-127"/>
                <a:ea typeface="맑은 고딕" pitchFamily="50" charset="-127"/>
              </a:rPr>
              <a:t>Robot</a:t>
            </a:r>
          </a:p>
        </p:txBody>
      </p:sp>
      <p:cxnSp>
        <p:nvCxnSpPr>
          <p:cNvPr id="24" name="꺾인 연결선 10"/>
          <p:cNvCxnSpPr>
            <a:endCxn id="23" idx="3"/>
          </p:cNvCxnSpPr>
          <p:nvPr/>
        </p:nvCxnSpPr>
        <p:spPr bwMode="auto">
          <a:xfrm rot="10800000" flipV="1">
            <a:off x="1275323" y="4107940"/>
            <a:ext cx="1368152" cy="105152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headEnd type="oval" w="med" len="med"/>
            <a:tailEnd type="non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5" name="Text Box 218"/>
          <p:cNvSpPr txBox="1">
            <a:spLocks noChangeArrowheads="1"/>
          </p:cNvSpPr>
          <p:nvPr/>
        </p:nvSpPr>
        <p:spPr bwMode="auto">
          <a:xfrm>
            <a:off x="1275323" y="2811796"/>
            <a:ext cx="445368" cy="2308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 algn="ctr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900" dirty="0">
                <a:latin typeface="맑은 고딕" pitchFamily="50" charset="-127"/>
                <a:ea typeface="맑은 고딕" pitchFamily="50" charset="-127"/>
              </a:rPr>
              <a:t>VD</a:t>
            </a:r>
          </a:p>
        </p:txBody>
      </p:sp>
      <p:sp>
        <p:nvSpPr>
          <p:cNvPr id="26" name="Text Box 218"/>
          <p:cNvSpPr txBox="1">
            <a:spLocks noChangeArrowheads="1"/>
          </p:cNvSpPr>
          <p:nvPr/>
        </p:nvSpPr>
        <p:spPr bwMode="auto">
          <a:xfrm>
            <a:off x="843275" y="3099828"/>
            <a:ext cx="445368" cy="2308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 algn="ctr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900" dirty="0">
                <a:latin typeface="맑은 고딕" pitchFamily="50" charset="-127"/>
                <a:ea typeface="맑은 고딕" pitchFamily="50" charset="-127"/>
              </a:rPr>
              <a:t>VS</a:t>
            </a:r>
          </a:p>
        </p:txBody>
      </p:sp>
      <p:sp>
        <p:nvSpPr>
          <p:cNvPr id="27" name="Text Box 218"/>
          <p:cNvSpPr txBox="1">
            <a:spLocks noChangeArrowheads="1"/>
          </p:cNvSpPr>
          <p:nvPr/>
        </p:nvSpPr>
        <p:spPr bwMode="auto">
          <a:xfrm>
            <a:off x="1635363" y="2523764"/>
            <a:ext cx="614323" cy="2308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 algn="ctr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900" dirty="0">
                <a:latin typeface="맑은 고딕" pitchFamily="50" charset="-127"/>
                <a:ea typeface="맑은 고딕" pitchFamily="50" charset="-127"/>
              </a:rPr>
              <a:t>BOX IN</a:t>
            </a:r>
          </a:p>
        </p:txBody>
      </p:sp>
      <p:cxnSp>
        <p:nvCxnSpPr>
          <p:cNvPr id="28" name="꺾인 연결선 10"/>
          <p:cNvCxnSpPr>
            <a:endCxn id="15" idx="3"/>
          </p:cNvCxnSpPr>
          <p:nvPr/>
        </p:nvCxnSpPr>
        <p:spPr bwMode="auto">
          <a:xfrm rot="16200000" flipH="1">
            <a:off x="4213451" y="6017336"/>
            <a:ext cx="1186986" cy="223434"/>
          </a:xfrm>
          <a:prstGeom prst="bentConnector4">
            <a:avLst>
              <a:gd name="adj1" fmla="val 45138"/>
              <a:gd name="adj2" fmla="val 202312"/>
            </a:avLst>
          </a:prstGeom>
          <a:ln w="12700">
            <a:solidFill>
              <a:srgbClr val="FF0000"/>
            </a:solidFill>
            <a:headEnd type="oval" w="med" len="med"/>
            <a:tailEnd type="non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9" name="꺾인 연결선 10"/>
          <p:cNvCxnSpPr>
            <a:endCxn id="22" idx="3"/>
          </p:cNvCxnSpPr>
          <p:nvPr/>
        </p:nvCxnSpPr>
        <p:spPr bwMode="auto">
          <a:xfrm rot="5400000">
            <a:off x="3250463" y="5580064"/>
            <a:ext cx="1060640" cy="114376"/>
          </a:xfrm>
          <a:prstGeom prst="bentConnector2">
            <a:avLst/>
          </a:prstGeom>
          <a:ln w="12700">
            <a:solidFill>
              <a:srgbClr val="FF0000"/>
            </a:solidFill>
            <a:headEnd type="oval" w="med" len="med"/>
            <a:tailEnd type="non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0" name="Text Box 218"/>
          <p:cNvSpPr txBox="1">
            <a:spLocks noChangeArrowheads="1"/>
          </p:cNvSpPr>
          <p:nvPr/>
        </p:nvSpPr>
        <p:spPr bwMode="auto">
          <a:xfrm>
            <a:off x="483235" y="3387860"/>
            <a:ext cx="445368" cy="2308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 algn="ctr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900" dirty="0">
                <a:latin typeface="맑은 고딕" pitchFamily="50" charset="-127"/>
                <a:ea typeface="맑은 고딕" pitchFamily="50" charset="-127"/>
              </a:rPr>
              <a:t>NG</a:t>
            </a:r>
          </a:p>
        </p:txBody>
      </p:sp>
      <p:sp>
        <p:nvSpPr>
          <p:cNvPr id="31" name="Text Box 218"/>
          <p:cNvSpPr txBox="1">
            <a:spLocks noChangeArrowheads="1"/>
          </p:cNvSpPr>
          <p:nvPr/>
        </p:nvSpPr>
        <p:spPr bwMode="auto">
          <a:xfrm>
            <a:off x="123195" y="4525180"/>
            <a:ext cx="1008112" cy="230832"/>
          </a:xfrm>
          <a:prstGeom prst="rect">
            <a:avLst/>
          </a:prstGeom>
          <a:solidFill>
            <a:srgbClr val="0CDAE4"/>
          </a:solidFill>
          <a:ln w="19050" algn="ctr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900" dirty="0">
                <a:latin typeface="맑은 고딕" pitchFamily="50" charset="-127"/>
                <a:ea typeface="맑은 고딕" pitchFamily="50" charset="-127"/>
              </a:rPr>
              <a:t>간지 </a:t>
            </a:r>
            <a:r>
              <a:rPr lang="en-US" altLang="ko-KR" sz="900" dirty="0">
                <a:latin typeface="맑은 고딕" pitchFamily="50" charset="-127"/>
                <a:ea typeface="맑은 고딕" pitchFamily="50" charset="-127"/>
              </a:rPr>
              <a:t>Shuttle</a:t>
            </a:r>
          </a:p>
        </p:txBody>
      </p:sp>
      <p:cxnSp>
        <p:nvCxnSpPr>
          <p:cNvPr id="32" name="꺾인 연결선 10"/>
          <p:cNvCxnSpPr>
            <a:endCxn id="31" idx="3"/>
          </p:cNvCxnSpPr>
          <p:nvPr/>
        </p:nvCxnSpPr>
        <p:spPr bwMode="auto">
          <a:xfrm rot="5400000">
            <a:off x="1008995" y="4158244"/>
            <a:ext cx="604664" cy="360040"/>
          </a:xfrm>
          <a:prstGeom prst="bentConnector2">
            <a:avLst/>
          </a:prstGeom>
          <a:ln w="12700">
            <a:solidFill>
              <a:srgbClr val="FF0000"/>
            </a:solidFill>
            <a:headEnd type="oval" w="med" len="med"/>
            <a:tailEnd type="non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3" name="Text Box 218"/>
          <p:cNvSpPr txBox="1">
            <a:spLocks noChangeArrowheads="1"/>
          </p:cNvSpPr>
          <p:nvPr/>
        </p:nvSpPr>
        <p:spPr bwMode="auto">
          <a:xfrm>
            <a:off x="4338037" y="2883804"/>
            <a:ext cx="1152128" cy="230832"/>
          </a:xfrm>
          <a:prstGeom prst="rect">
            <a:avLst/>
          </a:prstGeom>
          <a:solidFill>
            <a:srgbClr val="0CDAE4"/>
          </a:solidFill>
          <a:ln w="19050" algn="ctr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900" dirty="0">
                <a:latin typeface="맑은 고딕" pitchFamily="50" charset="-127"/>
                <a:ea typeface="맑은 고딕" pitchFamily="50" charset="-127"/>
              </a:rPr>
              <a:t>Belt Conveyor #3</a:t>
            </a:r>
          </a:p>
        </p:txBody>
      </p:sp>
      <p:cxnSp>
        <p:nvCxnSpPr>
          <p:cNvPr id="34" name="꺾인 연결선 10"/>
          <p:cNvCxnSpPr>
            <a:endCxn id="33" idx="1"/>
          </p:cNvCxnSpPr>
          <p:nvPr/>
        </p:nvCxnSpPr>
        <p:spPr bwMode="auto">
          <a:xfrm rot="5400000" flipH="1" flipV="1">
            <a:off x="3462776" y="3445853"/>
            <a:ext cx="1321894" cy="428628"/>
          </a:xfrm>
          <a:prstGeom prst="bentConnector2">
            <a:avLst/>
          </a:prstGeom>
          <a:ln w="12700">
            <a:solidFill>
              <a:srgbClr val="FF0000"/>
            </a:solidFill>
            <a:headEnd type="oval" w="med" len="med"/>
            <a:tailEnd type="non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5" name="Text Box 218"/>
          <p:cNvSpPr txBox="1">
            <a:spLocks noChangeArrowheads="1"/>
          </p:cNvSpPr>
          <p:nvPr/>
        </p:nvSpPr>
        <p:spPr bwMode="auto">
          <a:xfrm>
            <a:off x="4338037" y="2523764"/>
            <a:ext cx="1152128" cy="230832"/>
          </a:xfrm>
          <a:prstGeom prst="rect">
            <a:avLst/>
          </a:prstGeom>
          <a:solidFill>
            <a:srgbClr val="0CDAE4"/>
          </a:solidFill>
          <a:ln w="19050" algn="ctr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900" dirty="0">
                <a:latin typeface="맑은 고딕" pitchFamily="50" charset="-127"/>
                <a:ea typeface="맑은 고딕" pitchFamily="50" charset="-127"/>
              </a:rPr>
              <a:t>Belt Conveyor #4</a:t>
            </a:r>
          </a:p>
        </p:txBody>
      </p:sp>
      <p:cxnSp>
        <p:nvCxnSpPr>
          <p:cNvPr id="36" name="꺾인 연결선 10"/>
          <p:cNvCxnSpPr>
            <a:endCxn id="35" idx="1"/>
          </p:cNvCxnSpPr>
          <p:nvPr/>
        </p:nvCxnSpPr>
        <p:spPr bwMode="auto">
          <a:xfrm rot="5400000" flipH="1" flipV="1">
            <a:off x="3175599" y="2872924"/>
            <a:ext cx="1396182" cy="928694"/>
          </a:xfrm>
          <a:prstGeom prst="bentConnector2">
            <a:avLst/>
          </a:prstGeom>
          <a:ln w="12700">
            <a:solidFill>
              <a:srgbClr val="FF0000"/>
            </a:solidFill>
            <a:headEnd type="oval" w="med" len="med"/>
            <a:tailEnd type="non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7" name="Text Box 218"/>
          <p:cNvSpPr txBox="1">
            <a:spLocks noChangeArrowheads="1"/>
          </p:cNvSpPr>
          <p:nvPr/>
        </p:nvSpPr>
        <p:spPr bwMode="auto">
          <a:xfrm>
            <a:off x="1347331" y="5548100"/>
            <a:ext cx="1152128" cy="230832"/>
          </a:xfrm>
          <a:prstGeom prst="rect">
            <a:avLst/>
          </a:prstGeom>
          <a:solidFill>
            <a:srgbClr val="0CDAE4"/>
          </a:solidFill>
          <a:ln w="19050" algn="ctr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900" dirty="0">
                <a:latin typeface="맑은 고딕" pitchFamily="50" charset="-127"/>
                <a:ea typeface="맑은 고딕" pitchFamily="50" charset="-127"/>
              </a:rPr>
              <a:t>Unloading C-Box</a:t>
            </a:r>
          </a:p>
        </p:txBody>
      </p:sp>
      <p:cxnSp>
        <p:nvCxnSpPr>
          <p:cNvPr id="38" name="꺾인 연결선 10"/>
          <p:cNvCxnSpPr>
            <a:endCxn id="37" idx="3"/>
          </p:cNvCxnSpPr>
          <p:nvPr/>
        </p:nvCxnSpPr>
        <p:spPr bwMode="auto">
          <a:xfrm rot="5400000">
            <a:off x="2477756" y="5209765"/>
            <a:ext cx="475454" cy="432048"/>
          </a:xfrm>
          <a:prstGeom prst="bentConnector2">
            <a:avLst/>
          </a:prstGeom>
          <a:ln w="12700">
            <a:solidFill>
              <a:srgbClr val="FF0000"/>
            </a:solidFill>
            <a:headEnd type="oval" w="med" len="med"/>
            <a:tailEnd type="non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9" name="Text Box 218"/>
          <p:cNvSpPr txBox="1">
            <a:spLocks noChangeArrowheads="1"/>
          </p:cNvSpPr>
          <p:nvPr/>
        </p:nvSpPr>
        <p:spPr bwMode="auto">
          <a:xfrm>
            <a:off x="2571467" y="6397388"/>
            <a:ext cx="1152128" cy="230832"/>
          </a:xfrm>
          <a:prstGeom prst="rect">
            <a:avLst/>
          </a:prstGeom>
          <a:solidFill>
            <a:srgbClr val="0CDAE4"/>
          </a:solidFill>
          <a:ln w="19050" algn="ctr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900" dirty="0">
                <a:latin typeface="맑은 고딕" pitchFamily="50" charset="-127"/>
                <a:ea typeface="맑은 고딕" pitchFamily="50" charset="-127"/>
              </a:rPr>
              <a:t>MMT C-Box</a:t>
            </a:r>
          </a:p>
        </p:txBody>
      </p:sp>
      <p:cxnSp>
        <p:nvCxnSpPr>
          <p:cNvPr id="40" name="꺾인 연결선 10"/>
          <p:cNvCxnSpPr>
            <a:endCxn id="39" idx="3"/>
          </p:cNvCxnSpPr>
          <p:nvPr/>
        </p:nvCxnSpPr>
        <p:spPr bwMode="auto">
          <a:xfrm rot="10800000" flipV="1">
            <a:off x="3723595" y="6178502"/>
            <a:ext cx="543004" cy="334302"/>
          </a:xfrm>
          <a:prstGeom prst="bentConnector3">
            <a:avLst>
              <a:gd name="adj1" fmla="val -325"/>
            </a:avLst>
          </a:prstGeom>
          <a:ln w="12700">
            <a:solidFill>
              <a:srgbClr val="FF0000"/>
            </a:solidFill>
            <a:headEnd type="oval" w="med" len="med"/>
            <a:tailEnd type="non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1" name="모서리가 둥근 직사각형 40"/>
          <p:cNvSpPr/>
          <p:nvPr/>
        </p:nvSpPr>
        <p:spPr>
          <a:xfrm rot="2318765">
            <a:off x="2634252" y="3656042"/>
            <a:ext cx="2643206" cy="25305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 Box 218"/>
          <p:cNvSpPr txBox="1">
            <a:spLocks noChangeArrowheads="1"/>
          </p:cNvSpPr>
          <p:nvPr/>
        </p:nvSpPr>
        <p:spPr bwMode="auto">
          <a:xfrm>
            <a:off x="6035838" y="3475004"/>
            <a:ext cx="1008112" cy="369332"/>
          </a:xfrm>
          <a:prstGeom prst="rect">
            <a:avLst/>
          </a:prstGeom>
          <a:solidFill>
            <a:srgbClr val="0CDAE4"/>
          </a:solidFill>
          <a:ln w="19050" algn="ctr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LD Pallet Robot</a:t>
            </a:r>
            <a:endParaRPr lang="en-US" altLang="ko-KR" sz="9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Text Box 218"/>
          <p:cNvSpPr txBox="1">
            <a:spLocks noChangeArrowheads="1"/>
          </p:cNvSpPr>
          <p:nvPr/>
        </p:nvSpPr>
        <p:spPr bwMode="auto">
          <a:xfrm>
            <a:off x="6072908" y="6178502"/>
            <a:ext cx="1008112" cy="369332"/>
          </a:xfrm>
          <a:prstGeom prst="rect">
            <a:avLst/>
          </a:prstGeom>
          <a:solidFill>
            <a:srgbClr val="0CDAE4"/>
          </a:solidFill>
          <a:ln w="19050" algn="ctr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주행 공급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Robot</a:t>
            </a:r>
            <a:endParaRPr lang="en-US" altLang="ko-KR" sz="90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47369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319"/>
          <p:cNvSpPr>
            <a:spLocks noChangeArrowheads="1"/>
          </p:cNvSpPr>
          <p:nvPr/>
        </p:nvSpPr>
        <p:spPr bwMode="auto">
          <a:xfrm>
            <a:off x="1125538" y="762000"/>
            <a:ext cx="6646862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latinLnBrk="1" hangingPunct="1">
              <a:lnSpc>
                <a:spcPct val="110000"/>
              </a:lnSpc>
              <a:spcBef>
                <a:spcPct val="70000"/>
              </a:spcBef>
            </a:pPr>
            <a:r>
              <a:rPr kumimoji="1" lang="en-US" altLang="ko-KR" sz="1400">
                <a:solidFill>
                  <a:schemeClr val="bg1"/>
                </a:solidFill>
              </a:rPr>
              <a:t>Department</a:t>
            </a:r>
            <a:endParaRPr kumimoji="1" lang="ko-KR" altLang="en-US" sz="1400">
              <a:solidFill>
                <a:schemeClr val="bg1"/>
              </a:solidFill>
            </a:endParaRPr>
          </a:p>
        </p:txBody>
      </p:sp>
      <p:grpSp>
        <p:nvGrpSpPr>
          <p:cNvPr id="2" name="Group 57"/>
          <p:cNvGrpSpPr>
            <a:grpSpLocks/>
          </p:cNvGrpSpPr>
          <p:nvPr/>
        </p:nvGrpSpPr>
        <p:grpSpPr bwMode="auto">
          <a:xfrm>
            <a:off x="926001" y="762000"/>
            <a:ext cx="1131399" cy="914400"/>
            <a:chOff x="675" y="1152"/>
            <a:chExt cx="661" cy="559"/>
          </a:xfrm>
        </p:grpSpPr>
        <p:sp>
          <p:nvSpPr>
            <p:cNvPr id="73786" name="Rectangle 58"/>
            <p:cNvSpPr>
              <a:spLocks noChangeArrowheads="1"/>
            </p:cNvSpPr>
            <p:nvPr/>
          </p:nvSpPr>
          <p:spPr bwMode="gray">
            <a:xfrm rot="3419336">
              <a:off x="725" y="1147"/>
              <a:ext cx="559" cy="569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73787" name="Rectangle 59"/>
            <p:cNvSpPr>
              <a:spLocks noChangeArrowheads="1"/>
            </p:cNvSpPr>
            <p:nvPr/>
          </p:nvSpPr>
          <p:spPr bwMode="gray">
            <a:xfrm>
              <a:off x="675" y="1281"/>
              <a:ext cx="661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ko-KR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Times New Roman" pitchFamily="18" charset="0"/>
                </a:rPr>
                <a:t>울산 세종공업</a:t>
              </a:r>
              <a:endParaRPr lang="en-US" altLang="ko-KR" sz="1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endParaRPr>
            </a:p>
            <a:p>
              <a:pPr algn="ctr" eaLnBrk="1" hangingPunct="1">
                <a:defRPr/>
              </a:pPr>
              <a:r>
                <a:rPr lang="ko-KR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Times New Roman" pitchFamily="18" charset="0"/>
                </a:rPr>
                <a:t>미국 </a:t>
              </a:r>
              <a:r>
                <a:rPr lang="ko-KR" altLang="en-US" sz="12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Times New Roman" pitchFamily="18" charset="0"/>
                </a:rPr>
                <a:t>포렌시아</a:t>
              </a:r>
              <a:endParaRPr lang="en-US" altLang="ko-KR" sz="1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endParaRPr>
            </a:p>
          </p:txBody>
        </p:sp>
      </p:grpSp>
      <p:grpSp>
        <p:nvGrpSpPr>
          <p:cNvPr id="3" name="Group 67"/>
          <p:cNvGrpSpPr>
            <a:grpSpLocks/>
          </p:cNvGrpSpPr>
          <p:nvPr/>
        </p:nvGrpSpPr>
        <p:grpSpPr bwMode="auto">
          <a:xfrm>
            <a:off x="2846173" y="609600"/>
            <a:ext cx="4876800" cy="1182984"/>
            <a:chOff x="1776" y="845"/>
            <a:chExt cx="3072" cy="864"/>
          </a:xfrm>
        </p:grpSpPr>
        <p:sp>
          <p:nvSpPr>
            <p:cNvPr id="11281" name="AutoShape 12"/>
            <p:cNvSpPr>
              <a:spLocks noChangeArrowheads="1"/>
            </p:cNvSpPr>
            <p:nvPr/>
          </p:nvSpPr>
          <p:spPr bwMode="auto">
            <a:xfrm rot="-5400000">
              <a:off x="2976" y="-163"/>
              <a:ext cx="864" cy="2880"/>
            </a:xfrm>
            <a:prstGeom prst="roundRect">
              <a:avLst>
                <a:gd name="adj" fmla="val 13745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ko-KR" altLang="ko-KR"/>
            </a:p>
          </p:txBody>
        </p:sp>
        <p:sp>
          <p:nvSpPr>
            <p:cNvPr id="11282" name="Text Box 16"/>
            <p:cNvSpPr txBox="1">
              <a:spLocks noChangeArrowheads="1"/>
            </p:cNvSpPr>
            <p:nvPr/>
          </p:nvSpPr>
          <p:spPr bwMode="auto">
            <a:xfrm>
              <a:off x="1776" y="941"/>
              <a:ext cx="2976" cy="742"/>
            </a:xfrm>
            <a:prstGeom prst="rect">
              <a:avLst/>
            </a:prstGeom>
            <a:noFill/>
            <a:ln w="19050" cap="rnd" algn="ctr">
              <a:noFill/>
              <a:prstDash val="sysDot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vl="1" defTabSz="935038" eaLnBrk="1" hangingPunct="1">
                <a:buFont typeface="Wingdings" pitchFamily="2" charset="2"/>
                <a:buChar char="§"/>
              </a:pPr>
              <a:r>
                <a:rPr kumimoji="1" lang="en-US" altLang="ko-KR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 </a:t>
              </a:r>
              <a:r>
                <a:rPr kumimoji="1" lang="ko-KR" altLang="en-US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자동차 부품 생산공정</a:t>
              </a:r>
              <a:r>
                <a:rPr kumimoji="1" lang="en-US" altLang="ko-KR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(</a:t>
              </a:r>
              <a:r>
                <a:rPr kumimoji="1" lang="ko-KR" altLang="en-US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머플러</a:t>
              </a:r>
              <a:r>
                <a:rPr kumimoji="1" lang="en-US" altLang="ko-KR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)</a:t>
              </a:r>
            </a:p>
            <a:p>
              <a:pPr lvl="1" defTabSz="935038" eaLnBrk="1" hangingPunct="1">
                <a:buFont typeface="Wingdings" pitchFamily="2" charset="2"/>
                <a:buChar char="§"/>
              </a:pPr>
              <a:r>
                <a:rPr kumimoji="1" lang="en-US" altLang="ko-KR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 </a:t>
              </a:r>
              <a:r>
                <a:rPr kumimoji="1" lang="ko-KR" altLang="en-US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부품 양불 판정 및 </a:t>
              </a:r>
              <a:r>
                <a:rPr kumimoji="1" lang="en-US" altLang="ko-KR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Laser Marking</a:t>
              </a:r>
            </a:p>
            <a:p>
              <a:pPr lvl="1" defTabSz="935038" eaLnBrk="1" hangingPunct="1">
                <a:buFont typeface="Wingdings" pitchFamily="2" charset="2"/>
                <a:buChar char="§"/>
              </a:pPr>
              <a:r>
                <a:rPr kumimoji="1" lang="en-US" altLang="ko-KR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 </a:t>
              </a:r>
              <a:r>
                <a:rPr kumimoji="1" lang="ko-KR" altLang="en-US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생산이력 및 </a:t>
              </a:r>
              <a:r>
                <a:rPr kumimoji="1" lang="en-US" altLang="ko-KR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System</a:t>
              </a:r>
              <a:r>
                <a:rPr kumimoji="1" lang="ko-KR" altLang="en-US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 모니터링</a:t>
              </a:r>
              <a:r>
                <a:rPr kumimoji="1" lang="en-US" altLang="ko-KR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 </a:t>
              </a:r>
            </a:p>
            <a:p>
              <a:pPr lvl="1" defTabSz="935038" eaLnBrk="1" hangingPunct="1">
                <a:buFont typeface="Wingdings" pitchFamily="2" charset="2"/>
                <a:buChar char="§"/>
              </a:pPr>
              <a:r>
                <a:rPr kumimoji="1" lang="en-US" altLang="ko-KR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 </a:t>
              </a:r>
              <a:r>
                <a:rPr kumimoji="1" lang="ko-KR" altLang="en-US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머플러 </a:t>
              </a:r>
              <a:r>
                <a:rPr kumimoji="1" lang="ko-KR" altLang="en-US" sz="1200" dirty="0" err="1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제품군</a:t>
              </a:r>
              <a:r>
                <a:rPr kumimoji="1" lang="ko-KR" altLang="en-US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 이력관리</a:t>
              </a:r>
              <a:endPara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endParaRPr>
            </a:p>
            <a:p>
              <a:pPr lvl="1" defTabSz="935038" eaLnBrk="1" hangingPunct="1">
                <a:buFont typeface="Wingdings" pitchFamily="2" charset="2"/>
                <a:buChar char="§"/>
              </a:pPr>
              <a:r>
                <a:rPr kumimoji="1" lang="en-US" altLang="ko-KR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 OPC SERVER </a:t>
              </a:r>
              <a:r>
                <a:rPr kumimoji="1" lang="ko-KR" altLang="en-US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및 </a:t>
              </a:r>
              <a:r>
                <a:rPr kumimoji="1" lang="en-US" altLang="ko-KR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TCP/IP  </a:t>
              </a:r>
              <a:r>
                <a:rPr kumimoji="1" lang="ko-KR" altLang="en-US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통신 방식 적용</a:t>
              </a:r>
              <a:endPara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4261981"/>
            <a:ext cx="4572000" cy="248208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867890"/>
            <a:ext cx="4572000" cy="2280782"/>
          </a:xfrm>
          <a:prstGeom prst="rect">
            <a:avLst/>
          </a:prstGeom>
        </p:spPr>
      </p:pic>
      <p:sp>
        <p:nvSpPr>
          <p:cNvPr id="13" name="Rectangle 24"/>
          <p:cNvSpPr>
            <a:spLocks noChangeArrowheads="1"/>
          </p:cNvSpPr>
          <p:nvPr/>
        </p:nvSpPr>
        <p:spPr bwMode="black">
          <a:xfrm>
            <a:off x="1219200" y="136796"/>
            <a:ext cx="7391400" cy="388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2800" dirty="0">
                <a:latin typeface="Verdana" pitchFamily="34" charset="0"/>
              </a:rPr>
              <a:t>6.6 </a:t>
            </a:r>
            <a:r>
              <a:rPr lang="ko-KR" altLang="en-US" sz="2800" dirty="0">
                <a:latin typeface="Verdana" pitchFamily="34" charset="0"/>
              </a:rPr>
              <a:t>납품실적 및 </a:t>
            </a:r>
            <a:r>
              <a:rPr lang="en-US" altLang="ko-KR" sz="2800" dirty="0">
                <a:latin typeface="Verdana" pitchFamily="34" charset="0"/>
              </a:rPr>
              <a:t>Set-up </a:t>
            </a:r>
            <a:r>
              <a:rPr lang="ko-KR" altLang="en-US" sz="2800" dirty="0">
                <a:latin typeface="Verdana" pitchFamily="34" charset="0"/>
              </a:rPr>
              <a:t>현황</a:t>
            </a:r>
            <a:endParaRPr lang="en-US" altLang="ko-KR" sz="2800" dirty="0">
              <a:latin typeface="Verdana" pitchFamily="34" charset="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81200"/>
            <a:ext cx="3333750" cy="4673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319"/>
          <p:cNvSpPr>
            <a:spLocks noChangeArrowheads="1"/>
          </p:cNvSpPr>
          <p:nvPr/>
        </p:nvSpPr>
        <p:spPr bwMode="auto">
          <a:xfrm>
            <a:off x="1125538" y="762000"/>
            <a:ext cx="6646862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latinLnBrk="1" hangingPunct="1">
              <a:lnSpc>
                <a:spcPct val="110000"/>
              </a:lnSpc>
              <a:spcBef>
                <a:spcPct val="70000"/>
              </a:spcBef>
            </a:pPr>
            <a:r>
              <a:rPr kumimoji="1" lang="en-US" altLang="ko-KR" sz="1400">
                <a:solidFill>
                  <a:schemeClr val="bg1"/>
                </a:solidFill>
              </a:rPr>
              <a:t>Department</a:t>
            </a:r>
            <a:endParaRPr kumimoji="1" lang="ko-KR" altLang="en-US" sz="1400">
              <a:solidFill>
                <a:schemeClr val="bg1"/>
              </a:solidFill>
            </a:endParaRPr>
          </a:p>
        </p:txBody>
      </p:sp>
      <p:grpSp>
        <p:nvGrpSpPr>
          <p:cNvPr id="2" name="Group 57"/>
          <p:cNvGrpSpPr>
            <a:grpSpLocks/>
          </p:cNvGrpSpPr>
          <p:nvPr/>
        </p:nvGrpSpPr>
        <p:grpSpPr bwMode="auto">
          <a:xfrm>
            <a:off x="985902" y="609600"/>
            <a:ext cx="973927" cy="914400"/>
            <a:chOff x="720" y="1129"/>
            <a:chExt cx="569" cy="559"/>
          </a:xfrm>
        </p:grpSpPr>
        <p:sp>
          <p:nvSpPr>
            <p:cNvPr id="73786" name="Rectangle 58"/>
            <p:cNvSpPr>
              <a:spLocks noChangeArrowheads="1"/>
            </p:cNvSpPr>
            <p:nvPr/>
          </p:nvSpPr>
          <p:spPr bwMode="gray">
            <a:xfrm rot="3419336">
              <a:off x="725" y="1124"/>
              <a:ext cx="559" cy="569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73787" name="Rectangle 59"/>
            <p:cNvSpPr>
              <a:spLocks noChangeArrowheads="1"/>
            </p:cNvSpPr>
            <p:nvPr/>
          </p:nvSpPr>
          <p:spPr bwMode="gray">
            <a:xfrm>
              <a:off x="797" y="1199"/>
              <a:ext cx="460" cy="3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ko-KR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Times New Roman" pitchFamily="18" charset="0"/>
                </a:rPr>
                <a:t>삼성전자</a:t>
              </a:r>
              <a:endParaRPr lang="en-US" altLang="ko-KR" sz="1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endParaRPr>
            </a:p>
            <a:p>
              <a:pPr algn="ctr" eaLnBrk="1" hangingPunct="1">
                <a:defRPr/>
              </a:pPr>
              <a:r>
                <a:rPr lang="ko-KR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Times New Roman" pitchFamily="18" charset="0"/>
                </a:rPr>
                <a:t>생활가전</a:t>
              </a:r>
              <a:endParaRPr lang="en-US" altLang="ko-KR" sz="1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endParaRPr>
            </a:p>
            <a:p>
              <a:pPr algn="ctr" eaLnBrk="1" hangingPunct="1">
                <a:defRPr/>
              </a:pPr>
              <a:r>
                <a:rPr lang="ko-KR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Times New Roman" pitchFamily="18" charset="0"/>
                </a:rPr>
                <a:t>자동화</a:t>
              </a:r>
              <a:endParaRPr lang="en-US" altLang="ko-KR" sz="1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endParaRPr>
            </a:p>
          </p:txBody>
        </p:sp>
      </p:grpSp>
      <p:grpSp>
        <p:nvGrpSpPr>
          <p:cNvPr id="3" name="Group 67"/>
          <p:cNvGrpSpPr>
            <a:grpSpLocks/>
          </p:cNvGrpSpPr>
          <p:nvPr/>
        </p:nvGrpSpPr>
        <p:grpSpPr bwMode="auto">
          <a:xfrm>
            <a:off x="2667000" y="609600"/>
            <a:ext cx="4876800" cy="990247"/>
            <a:chOff x="1776" y="845"/>
            <a:chExt cx="3072" cy="802"/>
          </a:xfrm>
        </p:grpSpPr>
        <p:sp>
          <p:nvSpPr>
            <p:cNvPr id="11281" name="AutoShape 12"/>
            <p:cNvSpPr>
              <a:spLocks noChangeArrowheads="1"/>
            </p:cNvSpPr>
            <p:nvPr/>
          </p:nvSpPr>
          <p:spPr bwMode="auto">
            <a:xfrm rot="16200000">
              <a:off x="3007" y="-194"/>
              <a:ext cx="802" cy="2880"/>
            </a:xfrm>
            <a:prstGeom prst="roundRect">
              <a:avLst>
                <a:gd name="adj" fmla="val 13745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ko-KR" altLang="ko-KR"/>
            </a:p>
          </p:txBody>
        </p:sp>
        <p:sp>
          <p:nvSpPr>
            <p:cNvPr id="11282" name="Text Box 16"/>
            <p:cNvSpPr txBox="1">
              <a:spLocks noChangeArrowheads="1"/>
            </p:cNvSpPr>
            <p:nvPr/>
          </p:nvSpPr>
          <p:spPr bwMode="auto">
            <a:xfrm>
              <a:off x="1776" y="845"/>
              <a:ext cx="2976" cy="673"/>
            </a:xfrm>
            <a:prstGeom prst="rect">
              <a:avLst/>
            </a:prstGeom>
            <a:noFill/>
            <a:ln w="19050" cap="rnd" algn="ctr">
              <a:noFill/>
              <a:prstDash val="sysDot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vl="1" defTabSz="935038" eaLnBrk="1" hangingPunct="1">
                <a:buFont typeface="Wingdings" pitchFamily="2" charset="2"/>
                <a:buChar char="§"/>
              </a:pPr>
              <a:r>
                <a:rPr kumimoji="1" lang="en-US" altLang="ko-KR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 PC Application(Machine Vision &amp; Database By </a:t>
              </a:r>
              <a:r>
                <a:rPr kumimoji="1" lang="en-US" altLang="ko-KR" sz="1200" dirty="0" err="1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Labview</a:t>
              </a:r>
              <a:r>
                <a:rPr kumimoji="1" lang="en-US" altLang="ko-KR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)  </a:t>
              </a:r>
            </a:p>
            <a:p>
              <a:pPr lvl="1" defTabSz="935038" eaLnBrk="1" hangingPunct="1">
                <a:buFont typeface="Wingdings" pitchFamily="2" charset="2"/>
                <a:buChar char="§"/>
              </a:pPr>
              <a:r>
                <a:rPr kumimoji="1" lang="ko-KR" altLang="en-US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세탁기 프레임 각도 측정검사기</a:t>
              </a:r>
              <a:endPara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endParaRPr>
            </a:p>
            <a:p>
              <a:pPr lvl="1" defTabSz="935038" eaLnBrk="1" hangingPunct="1">
                <a:buFont typeface="Wingdings" pitchFamily="2" charset="2"/>
                <a:buChar char="§"/>
              </a:pPr>
              <a:r>
                <a:rPr kumimoji="1" lang="en-US" altLang="ko-KR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 Auto Process Control system(APC)</a:t>
              </a:r>
            </a:p>
            <a:p>
              <a:pPr lvl="1" defTabSz="935038" eaLnBrk="1" hangingPunct="1">
                <a:buFont typeface="Wingdings" pitchFamily="2" charset="2"/>
                <a:buChar char="§"/>
              </a:pPr>
              <a:r>
                <a:rPr kumimoji="1" lang="en-US" altLang="ko-KR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 </a:t>
              </a:r>
              <a:r>
                <a:rPr kumimoji="1" lang="ko-KR" altLang="en-US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에어컨 </a:t>
              </a:r>
              <a:r>
                <a:rPr kumimoji="1" lang="en-US" altLang="ko-KR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Support </a:t>
              </a:r>
              <a:r>
                <a:rPr kumimoji="1" lang="ko-KR" altLang="en-US" sz="1200" dirty="0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자동 </a:t>
              </a:r>
              <a:r>
                <a:rPr kumimoji="1" lang="ko-KR" altLang="en-US" sz="1200" dirty="0" err="1">
                  <a:latin typeface="Arial Unicode MS" pitchFamily="50" charset="-127"/>
                  <a:ea typeface="Arial Unicode MS" pitchFamily="50" charset="-127"/>
                  <a:cs typeface="Arial Unicode MS" pitchFamily="50" charset="-127"/>
                </a:rPr>
                <a:t>체결기</a:t>
              </a:r>
              <a:endParaRPr kumimoji="1" lang="en-US" altLang="ko-KR" sz="1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endParaRPr>
            </a:p>
          </p:txBody>
        </p:sp>
      </p:grp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3" y="1752600"/>
            <a:ext cx="4258677" cy="249231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137" y="1752600"/>
            <a:ext cx="4648200" cy="2492313"/>
          </a:xfrm>
          <a:prstGeom prst="rect">
            <a:avLst/>
          </a:prstGeom>
        </p:spPr>
      </p:pic>
      <p:sp>
        <p:nvSpPr>
          <p:cNvPr id="12" name="Rectangle 24"/>
          <p:cNvSpPr>
            <a:spLocks noChangeArrowheads="1"/>
          </p:cNvSpPr>
          <p:nvPr/>
        </p:nvSpPr>
        <p:spPr bwMode="black">
          <a:xfrm>
            <a:off x="457200" y="136796"/>
            <a:ext cx="7391400" cy="388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en-US" altLang="ko-KR" sz="2800" dirty="0">
                <a:latin typeface="Verdana" pitchFamily="34" charset="0"/>
              </a:rPr>
              <a:t>6.7 </a:t>
            </a:r>
            <a:r>
              <a:rPr lang="ko-KR" altLang="en-US" sz="2800" dirty="0">
                <a:latin typeface="Verdana" pitchFamily="34" charset="0"/>
              </a:rPr>
              <a:t>납품실적 및 </a:t>
            </a:r>
            <a:r>
              <a:rPr lang="en-US" altLang="ko-KR" sz="2800" dirty="0">
                <a:latin typeface="Verdana" pitchFamily="34" charset="0"/>
              </a:rPr>
              <a:t>Set-up </a:t>
            </a:r>
            <a:r>
              <a:rPr lang="ko-KR" altLang="en-US" sz="2800" dirty="0">
                <a:latin typeface="Verdana" pitchFamily="34" charset="0"/>
              </a:rPr>
              <a:t>현황</a:t>
            </a:r>
            <a:endParaRPr lang="en-US" altLang="ko-KR" sz="2800" dirty="0">
              <a:latin typeface="Verdana" pitchFamily="34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2" y="4376352"/>
            <a:ext cx="5173077" cy="237734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752" y="4495800"/>
            <a:ext cx="3792294" cy="185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759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>
            <a:spLocks noChangeArrowheads="1"/>
          </p:cNvSpPr>
          <p:nvPr/>
        </p:nvSpPr>
        <p:spPr bwMode="auto">
          <a:xfrm>
            <a:off x="285750" y="71438"/>
            <a:ext cx="5726113" cy="72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latinLnBrk="0"/>
            <a:r>
              <a:rPr lang="en-US" altLang="ko-KR" sz="4100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굴림" pitchFamily="50" charset="-127"/>
                <a:cs typeface="+mj-cs"/>
              </a:rPr>
              <a:t>7. CLOSING</a:t>
            </a:r>
            <a:endParaRPr lang="ko-KR" altLang="en-US" sz="4100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굴림" pitchFamily="50" charset="-127"/>
              <a:cs typeface="+mj-cs"/>
            </a:endParaRPr>
          </a:p>
        </p:txBody>
      </p:sp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323850" y="871538"/>
            <a:ext cx="8358188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240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684213" y="1012825"/>
            <a:ext cx="79978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3200" b="1" dirty="0" err="1">
                <a:solidFill>
                  <a:srgbClr val="0000FF"/>
                </a:solidFill>
                <a:latin typeface="HY목각파임B" pitchFamily="18" charset="-127"/>
                <a:ea typeface="HY목각파임B" pitchFamily="18" charset="-127"/>
              </a:rPr>
              <a:t>송우기전은</a:t>
            </a:r>
            <a:r>
              <a:rPr lang="ko-KR" altLang="en-US" sz="3200" b="1" dirty="0">
                <a:solidFill>
                  <a:srgbClr val="0000FF"/>
                </a:solidFill>
                <a:latin typeface="HY목각파임B" pitchFamily="18" charset="-127"/>
                <a:ea typeface="HY목각파임B" pitchFamily="18" charset="-127"/>
              </a:rPr>
              <a:t> 앞선 기술과 신뢰를 바탕으로</a:t>
            </a:r>
            <a:endParaRPr lang="en-US" altLang="ko-KR" sz="3200" b="1" dirty="0">
              <a:solidFill>
                <a:srgbClr val="0000FF"/>
              </a:solidFill>
              <a:latin typeface="HY목각파임B" pitchFamily="18" charset="-127"/>
              <a:ea typeface="HY목각파임B" pitchFamily="18" charset="-127"/>
            </a:endParaRPr>
          </a:p>
          <a:p>
            <a:pPr eaLnBrk="1" hangingPunct="1"/>
            <a:r>
              <a:rPr lang="ko-KR" altLang="en-US" sz="3200" b="1" dirty="0">
                <a:solidFill>
                  <a:srgbClr val="0000FF"/>
                </a:solidFill>
                <a:latin typeface="HY목각파임B" pitchFamily="18" charset="-127"/>
                <a:ea typeface="HY목각파임B" pitchFamily="18" charset="-127"/>
              </a:rPr>
              <a:t>최고에 설비를 제작하여 고객과 함께 성장하는 기업이 되겠습니다</a:t>
            </a:r>
            <a:r>
              <a:rPr lang="en-US" altLang="ko-KR" sz="3200" b="1" dirty="0">
                <a:solidFill>
                  <a:srgbClr val="0000FF"/>
                </a:solidFill>
                <a:latin typeface="HY목각파임B" pitchFamily="18" charset="-127"/>
                <a:ea typeface="HY목각파임B" pitchFamily="18" charset="-127"/>
              </a:rPr>
              <a:t>.</a:t>
            </a:r>
            <a:r>
              <a:rPr lang="ko-KR" altLang="en-US" sz="3200" b="1" dirty="0">
                <a:solidFill>
                  <a:srgbClr val="0000FF"/>
                </a:solidFill>
                <a:latin typeface="HY목각파임B" pitchFamily="18" charset="-127"/>
                <a:ea typeface="HY목각파임B" pitchFamily="18" charset="-127"/>
              </a:rPr>
              <a:t> </a:t>
            </a: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704850" y="2987675"/>
            <a:ext cx="79978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3200" b="1">
                <a:solidFill>
                  <a:srgbClr val="0000FF"/>
                </a:solidFill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en-US" altLang="ko-KR" sz="5400" b="1">
                <a:solidFill>
                  <a:srgbClr val="00B050"/>
                </a:solidFill>
                <a:latin typeface="HY목각파임B" pitchFamily="18" charset="-127"/>
                <a:ea typeface="HY목각파임B" pitchFamily="18" charset="-127"/>
              </a:rPr>
              <a:t>Thank you.</a:t>
            </a:r>
            <a:endParaRPr lang="ko-KR" altLang="en-US" sz="5400" b="1">
              <a:solidFill>
                <a:srgbClr val="00B05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8" name="TextBox 19"/>
          <p:cNvSpPr txBox="1">
            <a:spLocks noChangeArrowheads="1"/>
          </p:cNvSpPr>
          <p:nvPr/>
        </p:nvSpPr>
        <p:spPr bwMode="auto">
          <a:xfrm>
            <a:off x="4660900" y="4832350"/>
            <a:ext cx="42322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3200" b="1" dirty="0">
                <a:solidFill>
                  <a:srgbClr val="0000FF"/>
                </a:solidFill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en-US" altLang="ko-KR" sz="3200" b="1" dirty="0">
                <a:solidFill>
                  <a:srgbClr val="0000FF"/>
                </a:solidFill>
                <a:latin typeface="HY목각파임B" pitchFamily="18" charset="-127"/>
                <a:ea typeface="HY목각파임B" pitchFamily="18" charset="-127"/>
              </a:rPr>
              <a:t>2020</a:t>
            </a:r>
            <a:r>
              <a:rPr lang="ko-KR" altLang="en-US" sz="3200" b="1" dirty="0">
                <a:solidFill>
                  <a:srgbClr val="0000FF"/>
                </a:solidFill>
                <a:latin typeface="HY목각파임B" pitchFamily="18" charset="-127"/>
                <a:ea typeface="HY목각파임B" pitchFamily="18" charset="-127"/>
              </a:rPr>
              <a:t>년 </a:t>
            </a:r>
            <a:r>
              <a:rPr lang="en-US" altLang="ko-KR" sz="3200" b="1" dirty="0">
                <a:solidFill>
                  <a:srgbClr val="0000FF"/>
                </a:solidFill>
                <a:latin typeface="HY목각파임B" pitchFamily="18" charset="-127"/>
                <a:ea typeface="HY목각파임B" pitchFamily="18" charset="-127"/>
              </a:rPr>
              <a:t>6</a:t>
            </a:r>
            <a:r>
              <a:rPr lang="ko-KR" altLang="en-US" sz="3200" b="1" dirty="0">
                <a:solidFill>
                  <a:srgbClr val="0000FF"/>
                </a:solidFill>
                <a:latin typeface="HY목각파임B" pitchFamily="18" charset="-127"/>
                <a:ea typeface="HY목각파임B" pitchFamily="18" charset="-127"/>
              </a:rPr>
              <a:t>월 </a:t>
            </a:r>
            <a:r>
              <a:rPr lang="en-US" altLang="ko-KR" sz="3200" b="1" dirty="0">
                <a:solidFill>
                  <a:srgbClr val="0000FF"/>
                </a:solidFill>
                <a:latin typeface="HY목각파임B" pitchFamily="18" charset="-127"/>
                <a:ea typeface="HY목각파임B" pitchFamily="18" charset="-127"/>
              </a:rPr>
              <a:t>15</a:t>
            </a:r>
            <a:r>
              <a:rPr lang="ko-KR" altLang="en-US" sz="3200" b="1" dirty="0">
                <a:solidFill>
                  <a:srgbClr val="0000FF"/>
                </a:solidFill>
                <a:latin typeface="HY목각파임B" pitchFamily="18" charset="-127"/>
                <a:ea typeface="HY목각파임B" pitchFamily="18" charset="-127"/>
              </a:rPr>
              <a:t>일  </a:t>
            </a:r>
            <a:endParaRPr lang="en-US" altLang="ko-KR" sz="3200" b="1" dirty="0">
              <a:solidFill>
                <a:srgbClr val="0000FF"/>
              </a:solidFill>
              <a:latin typeface="HY목각파임B" pitchFamily="18" charset="-127"/>
              <a:ea typeface="HY목각파임B" pitchFamily="18" charset="-127"/>
            </a:endParaRPr>
          </a:p>
          <a:p>
            <a:pPr eaLnBrk="1" hangingPunct="1"/>
            <a:r>
              <a:rPr lang="ko-KR" altLang="en-US" sz="3200" b="1" dirty="0">
                <a:solidFill>
                  <a:srgbClr val="0000FF"/>
                </a:solidFill>
                <a:latin typeface="HY목각파임B" pitchFamily="18" charset="-127"/>
                <a:ea typeface="HY목각파임B" pitchFamily="18" charset="-127"/>
              </a:rPr>
              <a:t>김세중 대표 </a:t>
            </a:r>
            <a:r>
              <a:rPr lang="ko-KR" altLang="en-US" sz="2000" b="1" dirty="0">
                <a:solidFill>
                  <a:srgbClr val="0000FF"/>
                </a:solidFill>
                <a:latin typeface="HY목각파임B" pitchFamily="18" charset="-127"/>
                <a:ea typeface="HY목각파임B" pitchFamily="18" charset="-127"/>
              </a:rPr>
              <a:t>외 임직원일동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353" y="60642"/>
            <a:ext cx="2247447" cy="62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1963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광장">
  <a:themeElements>
    <a:clrScheme name="광장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광장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광장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14394</TotalTime>
  <Words>854</Words>
  <Application>Microsoft Office PowerPoint</Application>
  <PresentationFormat>Letter 용지(8.5x11in)</PresentationFormat>
  <Paragraphs>223</Paragraphs>
  <Slides>14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8" baseType="lpstr">
      <vt:lpstr>Adobe 고딕 Std B</vt:lpstr>
      <vt:lpstr>Arial Unicode MS</vt:lpstr>
      <vt:lpstr>HY목각파임B</vt:lpstr>
      <vt:lpstr>HY헤드라인M</vt:lpstr>
      <vt:lpstr>맑은 고딕</vt:lpstr>
      <vt:lpstr>Arial</vt:lpstr>
      <vt:lpstr>Arial Rounded MT Bold</vt:lpstr>
      <vt:lpstr>Lucida Sans Unicode</vt:lpstr>
      <vt:lpstr>Trebuchet MS</vt:lpstr>
      <vt:lpstr>Verdana</vt:lpstr>
      <vt:lpstr>Wingdings</vt:lpstr>
      <vt:lpstr>Wingdings 2</vt:lpstr>
      <vt:lpstr>Wingdings 3</vt:lpstr>
      <vt:lpstr>광장</vt:lpstr>
      <vt:lpstr>PowerPoint 프레젠테이션</vt:lpstr>
      <vt:lpstr>1. Company Introduction</vt:lpstr>
      <vt:lpstr>2. Field of business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SUNGWON ELEC-COM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기업소개서</dc:title>
  <dc:creator>JUHYUNMI</dc:creator>
  <cp:lastModifiedBy>pc001</cp:lastModifiedBy>
  <cp:revision>1090</cp:revision>
  <cp:lastPrinted>2020-06-15T05:04:49Z</cp:lastPrinted>
  <dcterms:created xsi:type="dcterms:W3CDTF">2004-09-23T02:19:09Z</dcterms:created>
  <dcterms:modified xsi:type="dcterms:W3CDTF">2020-06-15T08:18:47Z</dcterms:modified>
</cp:coreProperties>
</file>